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102"/>
  </p:notesMasterIdLst>
  <p:sldIdLst>
    <p:sldId id="256" r:id="rId2"/>
    <p:sldId id="257" r:id="rId3"/>
    <p:sldId id="294" r:id="rId4"/>
    <p:sldId id="279" r:id="rId5"/>
    <p:sldId id="259" r:id="rId6"/>
    <p:sldId id="258" r:id="rId7"/>
    <p:sldId id="280" r:id="rId8"/>
    <p:sldId id="260" r:id="rId9"/>
    <p:sldId id="261" r:id="rId10"/>
    <p:sldId id="262" r:id="rId11"/>
    <p:sldId id="292" r:id="rId12"/>
    <p:sldId id="281" r:id="rId13"/>
    <p:sldId id="263" r:id="rId14"/>
    <p:sldId id="264" r:id="rId15"/>
    <p:sldId id="265" r:id="rId16"/>
    <p:sldId id="282" r:id="rId17"/>
    <p:sldId id="266" r:id="rId18"/>
    <p:sldId id="267" r:id="rId19"/>
    <p:sldId id="283" r:id="rId20"/>
    <p:sldId id="268" r:id="rId21"/>
    <p:sldId id="284" r:id="rId22"/>
    <p:sldId id="269" r:id="rId23"/>
    <p:sldId id="270" r:id="rId24"/>
    <p:sldId id="271" r:id="rId25"/>
    <p:sldId id="285" r:id="rId26"/>
    <p:sldId id="272" r:id="rId27"/>
    <p:sldId id="286" r:id="rId28"/>
    <p:sldId id="273" r:id="rId29"/>
    <p:sldId id="287" r:id="rId30"/>
    <p:sldId id="274" r:id="rId31"/>
    <p:sldId id="288" r:id="rId32"/>
    <p:sldId id="275" r:id="rId33"/>
    <p:sldId id="276" r:id="rId34"/>
    <p:sldId id="277" r:id="rId35"/>
    <p:sldId id="293" r:id="rId36"/>
    <p:sldId id="278" r:id="rId37"/>
    <p:sldId id="289" r:id="rId38"/>
    <p:sldId id="290" r:id="rId39"/>
    <p:sldId id="291"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45" r:id="rId82"/>
    <p:sldId id="338" r:id="rId83"/>
    <p:sldId id="339" r:id="rId84"/>
    <p:sldId id="340" r:id="rId85"/>
    <p:sldId id="341" r:id="rId86"/>
    <p:sldId id="342" r:id="rId87"/>
    <p:sldId id="343" r:id="rId88"/>
    <p:sldId id="344" r:id="rId89"/>
    <p:sldId id="346" r:id="rId90"/>
    <p:sldId id="347" r:id="rId91"/>
    <p:sldId id="348" r:id="rId92"/>
    <p:sldId id="349" r:id="rId93"/>
    <p:sldId id="350" r:id="rId94"/>
    <p:sldId id="351" r:id="rId95"/>
    <p:sldId id="352" r:id="rId96"/>
    <p:sldId id="353" r:id="rId97"/>
    <p:sldId id="354" r:id="rId98"/>
    <p:sldId id="355" r:id="rId99"/>
    <p:sldId id="356" r:id="rId100"/>
    <p:sldId id="295" r:id="rId10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60862" autoAdjust="0"/>
  </p:normalViewPr>
  <p:slideViewPr>
    <p:cSldViewPr snapToGrid="0">
      <p:cViewPr varScale="1">
        <p:scale>
          <a:sx n="42" d="100"/>
          <a:sy n="42" d="100"/>
        </p:scale>
        <p:origin x="1836" y="42"/>
      </p:cViewPr>
      <p:guideLst/>
    </p:cSldViewPr>
  </p:slideViewPr>
  <p:notesTextViewPr>
    <p:cViewPr>
      <p:scale>
        <a:sx n="200" d="100"/>
        <a:sy n="200" d="100"/>
      </p:scale>
      <p:origin x="0" y="0"/>
    </p:cViewPr>
  </p:notesText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781A9-1277-4A95-8B95-FE5043EE0D29}" type="datetimeFigureOut">
              <a:rPr lang="en-US" smtClean="0"/>
              <a:t>9/9/2018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5C9931-6923-4E6F-8D62-081F00644AA2}" type="slidenum">
              <a:rPr lang="en-US" smtClean="0"/>
              <a:t>‹#›</a:t>
            </a:fld>
            <a:endParaRPr lang="en-US"/>
          </a:p>
        </p:txBody>
      </p:sp>
    </p:spTree>
    <p:extLst>
      <p:ext uri="{BB962C8B-B14F-4D97-AF65-F5344CB8AC3E}">
        <p14:creationId xmlns:p14="http://schemas.microsoft.com/office/powerpoint/2010/main" val="3748900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must remember that all of Paul’s opinions and counsel are based upon God’s people in exile, each community suffering different problems and divisions. </a:t>
            </a:r>
          </a:p>
          <a:p>
            <a:r>
              <a:rPr lang="en-US" baseline="0" dirty="0"/>
              <a:t>The problems of Corinth are the problems that plague the Hebrew roots walk today. Paul’s letter is in themes beginning with the focus on the lack of unity bringing confusion, strife and divisions. A result of man’s wisdom rather than God’s wisdom. After this reminder that they/we are the body of Messiah he then begins to address the issues particular to Corinth but now peculiar to Corinth. How would Paul handle the popularity of tattoos, shaved heads, skintight pants, or even the internet today? Keeping in mind that Paul was a man of the people (1 </a:t>
            </a:r>
            <a:r>
              <a:rPr lang="en-US" baseline="0" dirty="0" err="1"/>
              <a:t>Cor</a:t>
            </a:r>
            <a:r>
              <a:rPr lang="en-US" baseline="0" dirty="0"/>
              <a:t> 9:19) but concerning the law was indeed a Pharisee, a sect which eventually led to Rabbinic Judaism. i.e. making halakhic decisions based upon the diaspora that eventually became equivalent to the Torah. I believe, like the other letter writers, that 1 Corinthians is </a:t>
            </a:r>
            <a:r>
              <a:rPr lang="en-US" baseline="0" dirty="0" err="1"/>
              <a:t>Pauls</a:t>
            </a:r>
            <a:r>
              <a:rPr lang="en-US" baseline="0" dirty="0"/>
              <a:t> midrash on applying the Torah to the particular conditions of Corinth. Check last trumpet web site for accusations against Paul in this book. </a:t>
            </a:r>
          </a:p>
          <a:p>
            <a:r>
              <a:rPr lang="en-US" baseline="0" dirty="0"/>
              <a:t>BEGIN SERIES Sept 8 2015</a:t>
            </a:r>
          </a:p>
        </p:txBody>
      </p:sp>
      <p:sp>
        <p:nvSpPr>
          <p:cNvPr id="4" name="Slide Number Placeholder 3"/>
          <p:cNvSpPr>
            <a:spLocks noGrp="1"/>
          </p:cNvSpPr>
          <p:nvPr>
            <p:ph type="sldNum" sz="quarter" idx="10"/>
          </p:nvPr>
        </p:nvSpPr>
        <p:spPr/>
        <p:txBody>
          <a:bodyPr/>
          <a:lstStyle/>
          <a:p>
            <a:fld id="{165C9931-6923-4E6F-8D62-081F00644AA2}" type="slidenum">
              <a:rPr lang="en-US" smtClean="0"/>
              <a:t>1</a:t>
            </a:fld>
            <a:endParaRPr lang="en-US"/>
          </a:p>
        </p:txBody>
      </p:sp>
    </p:spTree>
    <p:extLst>
      <p:ext uri="{BB962C8B-B14F-4D97-AF65-F5344CB8AC3E}">
        <p14:creationId xmlns:p14="http://schemas.microsoft.com/office/powerpoint/2010/main" val="3594318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see new book</a:t>
            </a:r>
          </a:p>
        </p:txBody>
      </p:sp>
      <p:sp>
        <p:nvSpPr>
          <p:cNvPr id="4" name="Slide Number Placeholder 3"/>
          <p:cNvSpPr>
            <a:spLocks noGrp="1"/>
          </p:cNvSpPr>
          <p:nvPr>
            <p:ph type="sldNum" sz="quarter" idx="10"/>
          </p:nvPr>
        </p:nvSpPr>
        <p:spPr/>
        <p:txBody>
          <a:bodyPr/>
          <a:lstStyle/>
          <a:p>
            <a:fld id="{165C9931-6923-4E6F-8D62-081F00644AA2}" type="slidenum">
              <a:rPr lang="en-US" smtClean="0"/>
              <a:t>12</a:t>
            </a:fld>
            <a:endParaRPr lang="en-US"/>
          </a:p>
        </p:txBody>
      </p:sp>
    </p:spTree>
    <p:extLst>
      <p:ext uri="{BB962C8B-B14F-4D97-AF65-F5344CB8AC3E}">
        <p14:creationId xmlns:p14="http://schemas.microsoft.com/office/powerpoint/2010/main" val="2097021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13</a:t>
            </a:fld>
            <a:endParaRPr lang="en-US"/>
          </a:p>
        </p:txBody>
      </p:sp>
    </p:spTree>
    <p:extLst>
      <p:ext uri="{BB962C8B-B14F-4D97-AF65-F5344CB8AC3E}">
        <p14:creationId xmlns:p14="http://schemas.microsoft.com/office/powerpoint/2010/main" val="571817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Chloe – the</a:t>
            </a:r>
            <a:r>
              <a:rPr lang="en-US" baseline="0" dirty="0"/>
              <a:t> only information we have about this female host is in this passage.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15</a:t>
            </a:fld>
            <a:endParaRPr lang="en-US"/>
          </a:p>
        </p:txBody>
      </p:sp>
    </p:spTree>
    <p:extLst>
      <p:ext uri="{BB962C8B-B14F-4D97-AF65-F5344CB8AC3E}">
        <p14:creationId xmlns:p14="http://schemas.microsoft.com/office/powerpoint/2010/main" val="2261741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Power of God – referring to the cross</a:t>
            </a:r>
            <a:r>
              <a:rPr lang="en-US" baseline="0" dirty="0"/>
              <a:t> where the old man died and the new man came forth. Old man was powerless to please God. This will Paul emphasize when arriving in Rome some 10 years later.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20</a:t>
            </a:fld>
            <a:endParaRPr lang="en-US"/>
          </a:p>
        </p:txBody>
      </p:sp>
    </p:spTree>
    <p:extLst>
      <p:ext uri="{BB962C8B-B14F-4D97-AF65-F5344CB8AC3E}">
        <p14:creationId xmlns:p14="http://schemas.microsoft.com/office/powerpoint/2010/main" val="444659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Obviously Judaism does not know everything. Read Torah</a:t>
            </a:r>
            <a:r>
              <a:rPr lang="en-US" baseline="0" dirty="0"/>
              <a:t> Anthology. Summed up in ‘but Rabbi so and so says or Judaism has always taught or the Talmud says...</a:t>
            </a:r>
            <a:r>
              <a:rPr lang="en-US" dirty="0"/>
              <a:t>There are many things they will not understand.</a:t>
            </a:r>
            <a:r>
              <a:rPr lang="en-US" baseline="0" dirty="0"/>
              <a:t>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22</a:t>
            </a:fld>
            <a:endParaRPr lang="en-US"/>
          </a:p>
        </p:txBody>
      </p:sp>
    </p:spTree>
    <p:extLst>
      <p:ext uri="{BB962C8B-B14F-4D97-AF65-F5344CB8AC3E}">
        <p14:creationId xmlns:p14="http://schemas.microsoft.com/office/powerpoint/2010/main" val="4047150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END</a:t>
            </a:r>
            <a:r>
              <a:rPr lang="en-US" baseline="0"/>
              <a:t> CD 2</a:t>
            </a:r>
            <a:endParaRPr lang="en-US"/>
          </a:p>
        </p:txBody>
      </p:sp>
      <p:sp>
        <p:nvSpPr>
          <p:cNvPr id="4" name="Slide Number Placeholder 3"/>
          <p:cNvSpPr>
            <a:spLocks noGrp="1"/>
          </p:cNvSpPr>
          <p:nvPr>
            <p:ph type="sldNum" sz="quarter" idx="10"/>
          </p:nvPr>
        </p:nvSpPr>
        <p:spPr/>
        <p:txBody>
          <a:bodyPr/>
          <a:lstStyle/>
          <a:p>
            <a:fld id="{165C9931-6923-4E6F-8D62-081F00644AA2}" type="slidenum">
              <a:rPr lang="en-US" smtClean="0"/>
              <a:t>23</a:t>
            </a:fld>
            <a:endParaRPr lang="en-US"/>
          </a:p>
        </p:txBody>
      </p:sp>
    </p:spTree>
    <p:extLst>
      <p:ext uri="{BB962C8B-B14F-4D97-AF65-F5344CB8AC3E}">
        <p14:creationId xmlns:p14="http://schemas.microsoft.com/office/powerpoint/2010/main" val="2416367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Enticing words (</a:t>
            </a:r>
            <a:r>
              <a:rPr lang="en-US" dirty="0" err="1"/>
              <a:t>peitho</a:t>
            </a:r>
            <a:r>
              <a:rPr lang="en-US" dirty="0"/>
              <a:t>/</a:t>
            </a:r>
            <a:r>
              <a:rPr lang="en-US" dirty="0" err="1"/>
              <a:t>chasah</a:t>
            </a:r>
            <a:r>
              <a:rPr lang="en-US" dirty="0"/>
              <a:t> – trust,</a:t>
            </a:r>
            <a:r>
              <a:rPr lang="en-US" baseline="0" dirty="0"/>
              <a:t> refuge</a:t>
            </a:r>
            <a:r>
              <a:rPr lang="en-US" dirty="0"/>
              <a:t>)- not the same word in Gen 3 or Col 2Man’s wisdom comes from the tree of good and evil</a:t>
            </a:r>
          </a:p>
        </p:txBody>
      </p:sp>
      <p:sp>
        <p:nvSpPr>
          <p:cNvPr id="4" name="Slide Number Placeholder 3"/>
          <p:cNvSpPr>
            <a:spLocks noGrp="1"/>
          </p:cNvSpPr>
          <p:nvPr>
            <p:ph type="sldNum" sz="quarter" idx="10"/>
          </p:nvPr>
        </p:nvSpPr>
        <p:spPr/>
        <p:txBody>
          <a:bodyPr/>
          <a:lstStyle/>
          <a:p>
            <a:fld id="{165C9931-6923-4E6F-8D62-081F00644AA2}" type="slidenum">
              <a:rPr lang="en-US" smtClean="0"/>
              <a:t>24</a:t>
            </a:fld>
            <a:endParaRPr lang="en-US"/>
          </a:p>
        </p:txBody>
      </p:sp>
    </p:spTree>
    <p:extLst>
      <p:ext uri="{BB962C8B-B14F-4D97-AF65-F5344CB8AC3E}">
        <p14:creationId xmlns:p14="http://schemas.microsoft.com/office/powerpoint/2010/main" val="996784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few verses are all a</a:t>
            </a:r>
            <a:r>
              <a:rPr lang="en-US" baseline="0" dirty="0"/>
              <a:t> stance against Gnosticism/</a:t>
            </a:r>
            <a:r>
              <a:rPr lang="en-US" baseline="0" dirty="0" err="1"/>
              <a:t>pleroma</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26</a:t>
            </a:fld>
            <a:endParaRPr lang="en-US"/>
          </a:p>
        </p:txBody>
      </p:sp>
    </p:spTree>
    <p:extLst>
      <p:ext uri="{BB962C8B-B14F-4D97-AF65-F5344CB8AC3E}">
        <p14:creationId xmlns:p14="http://schemas.microsoft.com/office/powerpoint/2010/main" val="42804122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Searches – </a:t>
            </a:r>
            <a:r>
              <a:rPr lang="en-US" dirty="0" err="1"/>
              <a:t>eraunao</a:t>
            </a:r>
            <a:r>
              <a:rPr lang="en-US" dirty="0"/>
              <a:t> – examining</a:t>
            </a:r>
            <a:r>
              <a:rPr lang="en-US" baseline="0" dirty="0"/>
              <a:t> (not searching in the sense of looking for something but rather the awe-inspiring depth of His presence in us)</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28</a:t>
            </a:fld>
            <a:endParaRPr lang="en-US"/>
          </a:p>
        </p:txBody>
      </p:sp>
    </p:spTree>
    <p:extLst>
      <p:ext uri="{BB962C8B-B14F-4D97-AF65-F5344CB8AC3E}">
        <p14:creationId xmlns:p14="http://schemas.microsoft.com/office/powerpoint/2010/main" val="41508302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Pauls</a:t>
            </a:r>
            <a:r>
              <a:rPr lang="en-US" dirty="0"/>
              <a:t> focus</a:t>
            </a:r>
            <a:r>
              <a:rPr lang="en-US" baseline="0" dirty="0"/>
              <a:t> in chap 12 of the one and same Spirit is at reference here as well.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29</a:t>
            </a:fld>
            <a:endParaRPr lang="en-US"/>
          </a:p>
        </p:txBody>
      </p:sp>
    </p:spTree>
    <p:extLst>
      <p:ext uri="{BB962C8B-B14F-4D97-AF65-F5344CB8AC3E}">
        <p14:creationId xmlns:p14="http://schemas.microsoft.com/office/powerpoint/2010/main" val="4179894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will focus on Corinth being a paradigm of America today. A </a:t>
            </a:r>
            <a:r>
              <a:rPr lang="en-US" baseline="0" dirty="0" err="1"/>
              <a:t>debaucherous</a:t>
            </a:r>
            <a:r>
              <a:rPr lang="en-US" baseline="0" dirty="0"/>
              <a:t> immoral nation. </a:t>
            </a:r>
            <a:r>
              <a:rPr lang="en-US" dirty="0"/>
              <a:t>Talk about information on Paul in the Paul series</a:t>
            </a:r>
            <a:r>
              <a:rPr lang="en-US" baseline="0" dirty="0"/>
              <a:t> including and especially my apologetic of Paul. This apologetic needs to be on the top of my mind this entire series along with a parallel to America today.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2</a:t>
            </a:fld>
            <a:endParaRPr lang="en-US"/>
          </a:p>
        </p:txBody>
      </p:sp>
    </p:spTree>
    <p:extLst>
      <p:ext uri="{BB962C8B-B14F-4D97-AF65-F5344CB8AC3E}">
        <p14:creationId xmlns:p14="http://schemas.microsoft.com/office/powerpoint/2010/main" val="1933348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concept</a:t>
            </a:r>
            <a:r>
              <a:rPr lang="en-US" baseline="0" dirty="0"/>
              <a:t> of a fellow worker – </a:t>
            </a:r>
            <a:r>
              <a:rPr lang="en-US" baseline="0" dirty="0" err="1"/>
              <a:t>suner</a:t>
            </a:r>
            <a:r>
              <a:rPr lang="en-US" u="sng" baseline="0" dirty="0" err="1"/>
              <a:t>gos</a:t>
            </a:r>
            <a:r>
              <a:rPr lang="en-US" u="none" baseline="0" dirty="0"/>
              <a:t> is not found in the OT – it is </a:t>
            </a:r>
            <a:r>
              <a:rPr lang="en-US" u="none" baseline="0" dirty="0" err="1"/>
              <a:t>Pauls</a:t>
            </a:r>
            <a:r>
              <a:rPr lang="en-US" u="none" baseline="0" dirty="0"/>
              <a:t> midrash on </a:t>
            </a:r>
            <a:r>
              <a:rPr lang="en-US" u="none" baseline="0" dirty="0" err="1"/>
              <a:t>Yesha</a:t>
            </a:r>
            <a:r>
              <a:rPr lang="en-US" u="none" baseline="0" dirty="0"/>
              <a:t> 58:11-12. The New Covenant is a rebuilding. Torah Anthology states “Just like evildoers destroy the world, those who do good rebuild it. Thus, the good deeds you will do will restore the world to its pristine state in antiquity. You, with your deeds, will be credited by all for having rebuilt a desolate world. But even more important is that you will rebuild the walls of faith and restore the paths of repentance.”</a:t>
            </a:r>
            <a:endParaRPr lang="en-US" u="sng" dirty="0"/>
          </a:p>
        </p:txBody>
      </p:sp>
      <p:sp>
        <p:nvSpPr>
          <p:cNvPr id="4" name="Slide Number Placeholder 3"/>
          <p:cNvSpPr>
            <a:spLocks noGrp="1"/>
          </p:cNvSpPr>
          <p:nvPr>
            <p:ph type="sldNum" sz="quarter" idx="10"/>
          </p:nvPr>
        </p:nvSpPr>
        <p:spPr/>
        <p:txBody>
          <a:bodyPr/>
          <a:lstStyle/>
          <a:p>
            <a:fld id="{165C9931-6923-4E6F-8D62-081F00644AA2}" type="slidenum">
              <a:rPr lang="en-US" smtClean="0"/>
              <a:t>34</a:t>
            </a:fld>
            <a:endParaRPr lang="en-US"/>
          </a:p>
        </p:txBody>
      </p:sp>
    </p:spTree>
    <p:extLst>
      <p:ext uri="{BB962C8B-B14F-4D97-AF65-F5344CB8AC3E}">
        <p14:creationId xmlns:p14="http://schemas.microsoft.com/office/powerpoint/2010/main" val="17174472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Discussion</a:t>
            </a:r>
            <a:r>
              <a:rPr lang="en-US" baseline="0" dirty="0"/>
              <a:t> of precious stones vs worthless stubble. </a:t>
            </a:r>
            <a:r>
              <a:rPr lang="en-US" baseline="0" dirty="0" err="1"/>
              <a:t>Miz</a:t>
            </a:r>
            <a:r>
              <a:rPr lang="en-US" baseline="0" dirty="0"/>
              <a:t> 12:6, Mal 3:17,</a:t>
            </a:r>
            <a:r>
              <a:rPr lang="en-US" dirty="0"/>
              <a:t>Yirm 23:29, </a:t>
            </a:r>
            <a:r>
              <a:rPr lang="en-US" dirty="0" err="1"/>
              <a:t>Zech</a:t>
            </a:r>
            <a:r>
              <a:rPr lang="en-US" dirty="0"/>
              <a:t> 13:9, Amos</a:t>
            </a:r>
            <a:r>
              <a:rPr lang="en-US" baseline="0" dirty="0"/>
              <a:t> 4:10-12, </a:t>
            </a:r>
            <a:r>
              <a:rPr lang="en-US" baseline="0" dirty="0" err="1"/>
              <a:t>Ovad</a:t>
            </a:r>
            <a:r>
              <a:rPr lang="en-US" baseline="0" dirty="0"/>
              <a:t> 8, 1 Pet 4:17-18, Jude 21-23 – the foundation is the covenant not the Torah. If you have to ask then you have not broken the covenant, the breakers do not care. Lightfoot contends that the wood, hay and stubble refer to doctrines.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35</a:t>
            </a:fld>
            <a:endParaRPr lang="en-US"/>
          </a:p>
        </p:txBody>
      </p:sp>
    </p:spTree>
    <p:extLst>
      <p:ext uri="{BB962C8B-B14F-4D97-AF65-F5344CB8AC3E}">
        <p14:creationId xmlns:p14="http://schemas.microsoft.com/office/powerpoint/2010/main" val="1458330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latin typeface="Times New Roman" panose="02020603050405020304" pitchFamily="18" charset="0"/>
                <a:cs typeface="Times New Roman" panose="02020603050405020304" pitchFamily="18" charset="0"/>
              </a:rPr>
              <a:t>Cp</a:t>
            </a:r>
            <a:r>
              <a:rPr lang="en-US" dirty="0">
                <a:latin typeface="Times New Roman" panose="02020603050405020304" pitchFamily="18" charset="0"/>
                <a:cs typeface="Times New Roman" panose="02020603050405020304" pitchFamily="18" charset="0"/>
              </a:rPr>
              <a:t> Daniel 12:3</a:t>
            </a:r>
          </a:p>
          <a:p>
            <a:r>
              <a:rPr lang="en-US" dirty="0">
                <a:latin typeface="Times New Roman" panose="02020603050405020304" pitchFamily="18" charset="0"/>
                <a:cs typeface="Times New Roman" panose="02020603050405020304" pitchFamily="18" charset="0"/>
              </a:rPr>
              <a:t>The word saved (</a:t>
            </a:r>
            <a:r>
              <a:rPr lang="en-US" dirty="0" err="1">
                <a:latin typeface="Times New Roman" panose="02020603050405020304" pitchFamily="18" charset="0"/>
                <a:cs typeface="Times New Roman" panose="02020603050405020304" pitchFamily="18" charset="0"/>
              </a:rPr>
              <a:t>sozo</a:t>
            </a:r>
            <a:r>
              <a:rPr lang="en-US" dirty="0">
                <a:latin typeface="Times New Roman" panose="02020603050405020304" pitchFamily="18" charset="0"/>
                <a:cs typeface="Times New Roman" panose="02020603050405020304" pitchFamily="18" charset="0"/>
              </a:rPr>
              <a:t>) here is a reference to the foundation that was laid</a:t>
            </a:r>
            <a:r>
              <a:rPr lang="en-US" baseline="0" dirty="0">
                <a:latin typeface="Times New Roman" panose="02020603050405020304" pitchFamily="18" charset="0"/>
                <a:cs typeface="Times New Roman" panose="02020603050405020304" pitchFamily="18" charset="0"/>
              </a:rPr>
              <a:t> (unseen) and not a temporary situation (seen). The ‘loss’ refers to the temporary or circumstances. </a:t>
            </a:r>
          </a:p>
          <a:p>
            <a:r>
              <a:rPr lang="en-US" baseline="0" dirty="0">
                <a:latin typeface="Times New Roman" panose="02020603050405020304" pitchFamily="18" charset="0"/>
                <a:cs typeface="Times New Roman" panose="02020603050405020304" pitchFamily="18" charset="0"/>
              </a:rPr>
              <a:t>Reward – </a:t>
            </a:r>
            <a:r>
              <a:rPr lang="en-US" baseline="0" dirty="0" err="1">
                <a:latin typeface="Times New Roman" panose="02020603050405020304" pitchFamily="18" charset="0"/>
                <a:cs typeface="Times New Roman" panose="02020603050405020304" pitchFamily="18" charset="0"/>
              </a:rPr>
              <a:t>misthos</a:t>
            </a:r>
            <a:r>
              <a:rPr lang="en-US" baseline="0" dirty="0">
                <a:latin typeface="Times New Roman" panose="02020603050405020304" pitchFamily="18" charset="0"/>
                <a:cs typeface="Times New Roman" panose="02020603050405020304" pitchFamily="18" charset="0"/>
              </a:rPr>
              <a:t> – </a:t>
            </a:r>
            <a:r>
              <a:rPr lang="en-US" baseline="0" dirty="0" err="1">
                <a:latin typeface="Times New Roman" panose="02020603050405020304" pitchFamily="18" charset="0"/>
                <a:cs typeface="Times New Roman" panose="02020603050405020304" pitchFamily="18" charset="0"/>
              </a:rPr>
              <a:t>sakar</a:t>
            </a:r>
            <a:r>
              <a:rPr lang="en-US" baseline="0" dirty="0">
                <a:latin typeface="Times New Roman" panose="02020603050405020304" pitchFamily="18" charset="0"/>
                <a:cs typeface="Times New Roman" panose="02020603050405020304" pitchFamily="18" charset="0"/>
              </a:rPr>
              <a:t> (to fill a need) hire, wages, dam (to fill a lake or pond (Is 19:10) . Cognate is </a:t>
            </a:r>
            <a:r>
              <a:rPr lang="en-US" baseline="0" dirty="0" err="1">
                <a:latin typeface="Times New Roman" panose="02020603050405020304" pitchFamily="18" charset="0"/>
                <a:cs typeface="Times New Roman" panose="02020603050405020304" pitchFamily="18" charset="0"/>
              </a:rPr>
              <a:t>shakar</a:t>
            </a:r>
            <a:r>
              <a:rPr lang="en-US" baseline="0" dirty="0">
                <a:latin typeface="Times New Roman" panose="02020603050405020304" pitchFamily="18" charset="0"/>
                <a:cs typeface="Times New Roman" panose="02020603050405020304" pitchFamily="18" charset="0"/>
              </a:rPr>
              <a:t> to get drunk – very insightful 1</a:t>
            </a:r>
            <a:r>
              <a:rPr lang="en-US" baseline="30000" dirty="0">
                <a:latin typeface="Times New Roman" panose="02020603050405020304" pitchFamily="18" charset="0"/>
                <a:cs typeface="Times New Roman" panose="02020603050405020304" pitchFamily="18" charset="0"/>
              </a:rPr>
              <a:t>st</a:t>
            </a:r>
            <a:r>
              <a:rPr lang="en-US" baseline="0" dirty="0">
                <a:latin typeface="Times New Roman" panose="02020603050405020304" pitchFamily="18" charset="0"/>
                <a:cs typeface="Times New Roman" panose="02020603050405020304" pitchFamily="18" charset="0"/>
              </a:rPr>
              <a:t> use Gen 15:1, </a:t>
            </a:r>
            <a:r>
              <a:rPr lang="en-US" baseline="0" dirty="0" err="1">
                <a:latin typeface="Times New Roman" panose="02020603050405020304" pitchFamily="18" charset="0"/>
                <a:cs typeface="Times New Roman" panose="02020603050405020304" pitchFamily="18" charset="0"/>
              </a:rPr>
              <a:t>Yesh</a:t>
            </a:r>
            <a:r>
              <a:rPr lang="en-US" baseline="0" dirty="0">
                <a:latin typeface="Times New Roman" panose="02020603050405020304" pitchFamily="18" charset="0"/>
                <a:cs typeface="Times New Roman" panose="02020603050405020304" pitchFamily="18" charset="0"/>
              </a:rPr>
              <a:t> 23:17-18 (it will end up being dedicated to YHVH and His people and not them) and </a:t>
            </a:r>
            <a:r>
              <a:rPr lang="en-US" baseline="0" dirty="0" err="1">
                <a:latin typeface="Times New Roman" panose="02020603050405020304" pitchFamily="18" charset="0"/>
                <a:cs typeface="Times New Roman" panose="02020603050405020304" pitchFamily="18" charset="0"/>
              </a:rPr>
              <a:t>Yesh</a:t>
            </a:r>
            <a:r>
              <a:rPr lang="en-US" baseline="0" dirty="0">
                <a:latin typeface="Times New Roman" panose="02020603050405020304" pitchFamily="18" charset="0"/>
                <a:cs typeface="Times New Roman" panose="02020603050405020304" pitchFamily="18" charset="0"/>
              </a:rPr>
              <a:t> 40:10</a:t>
            </a:r>
          </a:p>
          <a:p>
            <a:r>
              <a:rPr lang="en-US" baseline="0" dirty="0">
                <a:latin typeface="Times New Roman" panose="02020603050405020304" pitchFamily="18" charset="0"/>
                <a:cs typeface="Times New Roman" panose="02020603050405020304" pitchFamily="18" charset="0"/>
              </a:rPr>
              <a:t>Loss – </a:t>
            </a:r>
            <a:r>
              <a:rPr lang="en-US" baseline="0" dirty="0" err="1">
                <a:latin typeface="Times New Roman" panose="02020603050405020304" pitchFamily="18" charset="0"/>
                <a:cs typeface="Times New Roman" panose="02020603050405020304" pitchFamily="18" charset="0"/>
              </a:rPr>
              <a:t>zeymioun</a:t>
            </a:r>
            <a:r>
              <a:rPr lang="en-US" baseline="0" dirty="0">
                <a:latin typeface="Times New Roman" panose="02020603050405020304" pitchFamily="18" charset="0"/>
                <a:cs typeface="Times New Roman" panose="02020603050405020304" pitchFamily="18" charset="0"/>
              </a:rPr>
              <a:t> – ‘</a:t>
            </a:r>
            <a:r>
              <a:rPr lang="en-US" baseline="0" dirty="0" err="1">
                <a:latin typeface="Times New Roman" panose="02020603050405020304" pitchFamily="18" charset="0"/>
                <a:cs typeface="Times New Roman" panose="02020603050405020304" pitchFamily="18" charset="0"/>
              </a:rPr>
              <a:t>anash</a:t>
            </a:r>
            <a:r>
              <a:rPr lang="en-US" baseline="0" dirty="0">
                <a:latin typeface="Times New Roman" panose="02020603050405020304" pitchFamily="18" charset="0"/>
                <a:cs typeface="Times New Roman" panose="02020603050405020304" pitchFamily="18" charset="0"/>
              </a:rPr>
              <a:t> – punish or deny something – Mish 19:19, 22:3</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165C9931-6923-4E6F-8D62-081F00644AA2}" type="slidenum">
              <a:rPr lang="en-US" smtClean="0"/>
              <a:t>36</a:t>
            </a:fld>
            <a:endParaRPr lang="en-US"/>
          </a:p>
        </p:txBody>
      </p:sp>
    </p:spTree>
    <p:extLst>
      <p:ext uri="{BB962C8B-B14F-4D97-AF65-F5344CB8AC3E}">
        <p14:creationId xmlns:p14="http://schemas.microsoft.com/office/powerpoint/2010/main" val="35283145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Defile/destroy</a:t>
            </a:r>
            <a:r>
              <a:rPr lang="en-US" baseline="0" dirty="0"/>
              <a:t> (like kind) </a:t>
            </a:r>
            <a:r>
              <a:rPr lang="en-US" baseline="0" dirty="0" err="1"/>
              <a:t>phtheiro</a:t>
            </a:r>
            <a:r>
              <a:rPr lang="en-US" baseline="0" dirty="0"/>
              <a:t> – </a:t>
            </a:r>
            <a:r>
              <a:rPr lang="en-US" baseline="0" dirty="0" err="1"/>
              <a:t>shachat</a:t>
            </a:r>
            <a:r>
              <a:rPr lang="en-US" baseline="0" dirty="0"/>
              <a:t> – </a:t>
            </a:r>
            <a:r>
              <a:rPr lang="en-US" baseline="0" dirty="0" err="1"/>
              <a:t>Bere</a:t>
            </a:r>
            <a:r>
              <a:rPr lang="en-US" baseline="0" dirty="0"/>
              <a:t> 6:11, </a:t>
            </a:r>
            <a:r>
              <a:rPr lang="en-US" baseline="0" dirty="0" err="1"/>
              <a:t>Vay</a:t>
            </a:r>
            <a:r>
              <a:rPr lang="en-US" baseline="0" dirty="0"/>
              <a:t> 19:27 – carries more of a slow decay or corruption rather than a bolt of lightning from heaven. i.e. chaos in our lives</a:t>
            </a:r>
          </a:p>
          <a:p>
            <a:r>
              <a:rPr lang="en-US" baseline="0" dirty="0"/>
              <a:t>This is the prophecy of 1 Kings 8:27, 2 </a:t>
            </a:r>
            <a:r>
              <a:rPr lang="en-US" baseline="0" dirty="0" err="1"/>
              <a:t>Chron</a:t>
            </a:r>
            <a:r>
              <a:rPr lang="en-US" baseline="0" dirty="0"/>
              <a:t> 5:4-6 and Acts 7:47-48</a:t>
            </a:r>
            <a:endParaRPr lang="en-US" dirty="0"/>
          </a:p>
          <a:p>
            <a:r>
              <a:rPr lang="en-US" dirty="0"/>
              <a:t>More on this in chapter six. </a:t>
            </a:r>
          </a:p>
        </p:txBody>
      </p:sp>
      <p:sp>
        <p:nvSpPr>
          <p:cNvPr id="4" name="Slide Number Placeholder 3"/>
          <p:cNvSpPr>
            <a:spLocks noGrp="1"/>
          </p:cNvSpPr>
          <p:nvPr>
            <p:ph type="sldNum" sz="quarter" idx="10"/>
          </p:nvPr>
        </p:nvSpPr>
        <p:spPr/>
        <p:txBody>
          <a:bodyPr/>
          <a:lstStyle/>
          <a:p>
            <a:fld id="{165C9931-6923-4E6F-8D62-081F00644AA2}" type="slidenum">
              <a:rPr lang="en-US" smtClean="0"/>
              <a:t>37</a:t>
            </a:fld>
            <a:endParaRPr lang="en-US"/>
          </a:p>
        </p:txBody>
      </p:sp>
    </p:spTree>
    <p:extLst>
      <p:ext uri="{BB962C8B-B14F-4D97-AF65-F5344CB8AC3E}">
        <p14:creationId xmlns:p14="http://schemas.microsoft.com/office/powerpoint/2010/main" val="29474081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a:t>
            </a:r>
            <a:r>
              <a:rPr lang="en-US" baseline="0" dirty="0"/>
              <a:t> much worldly wisdom today concerning our bodies and what is good for them. </a:t>
            </a:r>
            <a:r>
              <a:rPr lang="en-US" baseline="0" dirty="0" err="1"/>
              <a:t>Iyov</a:t>
            </a:r>
            <a:r>
              <a:rPr lang="en-US" baseline="0" dirty="0"/>
              <a:t> 5:13, </a:t>
            </a:r>
            <a:r>
              <a:rPr lang="en-US" baseline="0" dirty="0" err="1"/>
              <a:t>Miz</a:t>
            </a:r>
            <a:r>
              <a:rPr lang="en-US" baseline="0" dirty="0"/>
              <a:t> 94:11</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38</a:t>
            </a:fld>
            <a:endParaRPr lang="en-US"/>
          </a:p>
        </p:txBody>
      </p:sp>
    </p:spTree>
    <p:extLst>
      <p:ext uri="{BB962C8B-B14F-4D97-AF65-F5344CB8AC3E}">
        <p14:creationId xmlns:p14="http://schemas.microsoft.com/office/powerpoint/2010/main" val="876427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Yirm</a:t>
            </a:r>
            <a:r>
              <a:rPr lang="en-US" dirty="0"/>
              <a:t> 9:23-24 – based upon what we have</a:t>
            </a:r>
            <a:r>
              <a:rPr lang="en-US" baseline="0" dirty="0"/>
              <a:t> been reading in context Paul </a:t>
            </a:r>
            <a:r>
              <a:rPr lang="en-US" baseline="0" dirty="0" err="1"/>
              <a:t>midrashes</a:t>
            </a:r>
            <a:r>
              <a:rPr lang="en-US" baseline="0" dirty="0"/>
              <a:t> in concluding that all things, including the riches of the wicked, as ours. Last line is a reference back to his comments on the temple. 1 </a:t>
            </a:r>
            <a:r>
              <a:rPr lang="en-US" baseline="0" dirty="0" err="1"/>
              <a:t>Cor</a:t>
            </a:r>
            <a:r>
              <a:rPr lang="en-US" baseline="0" dirty="0"/>
              <a:t> 15:23, </a:t>
            </a:r>
            <a:r>
              <a:rPr lang="en-US" baseline="0" dirty="0" err="1"/>
              <a:t>Yesh</a:t>
            </a:r>
            <a:r>
              <a:rPr lang="en-US" baseline="0" dirty="0"/>
              <a:t> 45:25 – it is the SEED we are talking about here. Messiah is the SEED of the woman. </a:t>
            </a:r>
          </a:p>
          <a:p>
            <a:r>
              <a:rPr lang="en-US" baseline="0" dirty="0"/>
              <a:t>END CD - 3</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39</a:t>
            </a:fld>
            <a:endParaRPr lang="en-US"/>
          </a:p>
        </p:txBody>
      </p:sp>
    </p:spTree>
    <p:extLst>
      <p:ext uri="{BB962C8B-B14F-4D97-AF65-F5344CB8AC3E}">
        <p14:creationId xmlns:p14="http://schemas.microsoft.com/office/powerpoint/2010/main" val="26165229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Ministers</a:t>
            </a:r>
            <a:r>
              <a:rPr lang="en-US" baseline="0" dirty="0"/>
              <a:t> – </a:t>
            </a:r>
            <a:r>
              <a:rPr lang="en-US" baseline="0" dirty="0" err="1"/>
              <a:t>hupeye</a:t>
            </a:r>
            <a:r>
              <a:rPr lang="en-US" b="1" u="sng" baseline="0" dirty="0" err="1"/>
              <a:t>ret</a:t>
            </a:r>
            <a:r>
              <a:rPr lang="en-US" baseline="0" dirty="0" err="1"/>
              <a:t>eys</a:t>
            </a:r>
            <a:r>
              <a:rPr lang="en-US" baseline="0" dirty="0"/>
              <a:t> – servant/assistant – ‘</a:t>
            </a:r>
            <a:r>
              <a:rPr lang="en-US" baseline="0" dirty="0" err="1"/>
              <a:t>eved</a:t>
            </a:r>
            <a:r>
              <a:rPr lang="en-US" baseline="0" dirty="0"/>
              <a:t> – worker serving </a:t>
            </a:r>
            <a:r>
              <a:rPr lang="en-US" baseline="0" dirty="0" err="1"/>
              <a:t>anothers</a:t>
            </a:r>
            <a:r>
              <a:rPr lang="en-US" baseline="0" dirty="0"/>
              <a:t> will. </a:t>
            </a:r>
            <a:r>
              <a:rPr lang="en-US" baseline="0" dirty="0" err="1"/>
              <a:t>Mishlei</a:t>
            </a:r>
            <a:r>
              <a:rPr lang="en-US" baseline="0" dirty="0"/>
              <a:t> 14:35, </a:t>
            </a:r>
          </a:p>
          <a:p>
            <a:r>
              <a:rPr lang="en-US" baseline="0" dirty="0"/>
              <a:t>Stewards – </a:t>
            </a:r>
            <a:r>
              <a:rPr lang="en-US" baseline="0" dirty="0" err="1"/>
              <a:t>oikonomos</a:t>
            </a:r>
            <a:r>
              <a:rPr lang="en-US" baseline="0" dirty="0"/>
              <a:t> – </a:t>
            </a:r>
            <a:r>
              <a:rPr lang="en-US" baseline="0" dirty="0" err="1"/>
              <a:t>oikos</a:t>
            </a:r>
            <a:r>
              <a:rPr lang="en-US" baseline="0" dirty="0"/>
              <a:t>/house and nemo/tend, manage, shepherd (only used in OT-</a:t>
            </a:r>
            <a:r>
              <a:rPr lang="en-US" baseline="0" dirty="0" err="1"/>
              <a:t>ra’ah</a:t>
            </a:r>
            <a:r>
              <a:rPr lang="en-US" baseline="0" dirty="0"/>
              <a:t>) – </a:t>
            </a:r>
            <a:r>
              <a:rPr lang="en-US" baseline="0" dirty="0" err="1"/>
              <a:t>Shmot</a:t>
            </a:r>
            <a:r>
              <a:rPr lang="en-US" baseline="0" dirty="0"/>
              <a:t> 34:3, </a:t>
            </a:r>
            <a:r>
              <a:rPr lang="en-US" baseline="0" dirty="0" err="1"/>
              <a:t>Hoshea</a:t>
            </a:r>
            <a:r>
              <a:rPr lang="en-US" baseline="0" dirty="0"/>
              <a:t> 4:16 </a:t>
            </a:r>
            <a:r>
              <a:rPr lang="en-US" baseline="0" dirty="0" err="1"/>
              <a:t>oikonomos</a:t>
            </a:r>
            <a:r>
              <a:rPr lang="en-US" baseline="0" dirty="0"/>
              <a:t> – </a:t>
            </a:r>
            <a:r>
              <a:rPr lang="en-US" baseline="0" dirty="0" err="1"/>
              <a:t>Yesh</a:t>
            </a:r>
            <a:r>
              <a:rPr lang="en-US" baseline="0" dirty="0"/>
              <a:t> 36:22, 58:12</a:t>
            </a:r>
          </a:p>
          <a:p>
            <a:r>
              <a:rPr lang="en-US" baseline="0" dirty="0"/>
              <a:t>Found faithful – he is managing God’s children</a:t>
            </a:r>
          </a:p>
          <a:p>
            <a:r>
              <a:rPr lang="en-US" baseline="0" dirty="0"/>
              <a:t>Small thing/judged of you – these carnal believers and natural men (NAS – human court) – Paul is not even the final judge of himself either. In his mind he has no knowledge of himself, realizing the self-rationalization of man. God will be the ultimate judge</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40</a:t>
            </a:fld>
            <a:endParaRPr lang="en-US"/>
          </a:p>
        </p:txBody>
      </p:sp>
    </p:spTree>
    <p:extLst>
      <p:ext uri="{BB962C8B-B14F-4D97-AF65-F5344CB8AC3E}">
        <p14:creationId xmlns:p14="http://schemas.microsoft.com/office/powerpoint/2010/main" val="22723013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Judge nothing – I</a:t>
            </a:r>
            <a:r>
              <a:rPr lang="en-US" baseline="0" dirty="0"/>
              <a:t> believe Paul is speaking here of making final judgments based upon peoples works. </a:t>
            </a:r>
            <a:r>
              <a:rPr lang="en-US" baseline="0" dirty="0" err="1"/>
              <a:t>Kohelet</a:t>
            </a:r>
            <a:r>
              <a:rPr lang="en-US" baseline="0" dirty="0"/>
              <a:t> 11</a:t>
            </a:r>
            <a:r>
              <a:rPr lang="en-US" baseline="0" dirty="0">
                <a:sym typeface="Wingdings" panose="05000000000000000000" pitchFamily="2" charset="2"/>
              </a:rPr>
              <a:t>:9, 12:14, Mal 3:18, and not the making of righteous judgments concerning our walk </a:t>
            </a:r>
            <a:r>
              <a:rPr lang="en-US" baseline="0" dirty="0" err="1">
                <a:sym typeface="Wingdings" panose="05000000000000000000" pitchFamily="2" charset="2"/>
              </a:rPr>
              <a:t>Yochanan</a:t>
            </a:r>
            <a:r>
              <a:rPr lang="en-US" baseline="0" dirty="0">
                <a:sym typeface="Wingdings" panose="05000000000000000000" pitchFamily="2" charset="2"/>
              </a:rPr>
              <a:t> 7:24 – we do not know a man’s heart, only God knows. 1 Sam 16:7</a:t>
            </a:r>
          </a:p>
          <a:p>
            <a:r>
              <a:rPr lang="en-US" baseline="0" dirty="0">
                <a:sym typeface="Wingdings" panose="05000000000000000000" pitchFamily="2" charset="2"/>
              </a:rPr>
              <a:t>In a figure transferred – </a:t>
            </a:r>
            <a:r>
              <a:rPr lang="en-US" baseline="0" dirty="0" err="1">
                <a:sym typeface="Wingdings" panose="05000000000000000000" pitchFamily="2" charset="2"/>
              </a:rPr>
              <a:t>metascheyma</a:t>
            </a:r>
            <a:r>
              <a:rPr lang="en-US" b="1" u="sng" baseline="0" dirty="0" err="1">
                <a:sym typeface="Wingdings" panose="05000000000000000000" pitchFamily="2" charset="2"/>
              </a:rPr>
              <a:t>tid</a:t>
            </a:r>
            <a:r>
              <a:rPr lang="en-US" baseline="0" dirty="0" err="1">
                <a:sym typeface="Wingdings" panose="05000000000000000000" pitchFamily="2" charset="2"/>
              </a:rPr>
              <a:t>zo</a:t>
            </a:r>
            <a:r>
              <a:rPr lang="en-US" baseline="0" dirty="0">
                <a:sym typeface="Wingdings" panose="05000000000000000000" pitchFamily="2" charset="2"/>
              </a:rPr>
              <a:t> – schematic – transformed into a schematic for myself. See Phil 2:8 (fashion) i.e. Apollos and I will be your examples. So do not put us above the Word and so they will not run around bragging about who they follow. Then the leaders/stewards get puffed up and unconsciously equate their interpretations with the Word and when someone disagrees with their interpretation that translates as disagreeing with the Word of God. Ordained leaders are to be respected for that but not exalted or lifted up above the Word.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41</a:t>
            </a:fld>
            <a:endParaRPr lang="en-US"/>
          </a:p>
        </p:txBody>
      </p:sp>
    </p:spTree>
    <p:extLst>
      <p:ext uri="{BB962C8B-B14F-4D97-AF65-F5344CB8AC3E}">
        <p14:creationId xmlns:p14="http://schemas.microsoft.com/office/powerpoint/2010/main" val="2717082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a:t>
            </a:r>
            <a:r>
              <a:rPr lang="en-US" baseline="0" dirty="0"/>
              <a:t> it this way – there are already those who are boasting of themselves at the same time they are acting as if it was not them but rather God that did it. Discuss what some people and ministries say about themselves and yet boast that it is not them but God. God sees through this. The Bible exalts God, the Corinthians are exalting men. Paul, seemingly frustrated, is trying to balance the stewardship of the apostle with the Corinthian desire to exalt man due to gnostic background. So he sarcastically mocks them in verse 8. As if to say “okay you all do not need us, you have everything you need.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42</a:t>
            </a:fld>
            <a:endParaRPr lang="en-US"/>
          </a:p>
        </p:txBody>
      </p:sp>
    </p:spTree>
    <p:extLst>
      <p:ext uri="{BB962C8B-B14F-4D97-AF65-F5344CB8AC3E}">
        <p14:creationId xmlns:p14="http://schemas.microsoft.com/office/powerpoint/2010/main" val="39290776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words</a:t>
            </a:r>
            <a:r>
              <a:rPr lang="en-US" baseline="0" dirty="0"/>
              <a:t> in his letter to the Romans 8:36 </a:t>
            </a:r>
            <a:r>
              <a:rPr lang="en-US" baseline="0" dirty="0" err="1"/>
              <a:t>cp</a:t>
            </a:r>
            <a:r>
              <a:rPr lang="en-US" baseline="0" dirty="0"/>
              <a:t> </a:t>
            </a:r>
            <a:r>
              <a:rPr lang="en-US" baseline="0" dirty="0" err="1"/>
              <a:t>Miz</a:t>
            </a:r>
            <a:r>
              <a:rPr lang="en-US" baseline="0" dirty="0"/>
              <a:t> 44:22. interesting that he puts apostles first in </a:t>
            </a:r>
            <a:r>
              <a:rPr lang="en-US" baseline="0" dirty="0" err="1"/>
              <a:t>Eph</a:t>
            </a:r>
            <a:r>
              <a:rPr lang="en-US" baseline="0" dirty="0"/>
              <a:t> 4 – is he still being sarcastic here? One of the examples used by the anti-Paul crowd. Is he speaking for Apollos and Barnabas as well in that perhaps they are being disrespected by the Corinthians. </a:t>
            </a:r>
          </a:p>
          <a:p>
            <a:r>
              <a:rPr lang="en-US" baseline="0" dirty="0"/>
              <a:t>Paul does make a distinction between angels as messenger and men as messengers here.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43</a:t>
            </a:fld>
            <a:endParaRPr lang="en-US"/>
          </a:p>
        </p:txBody>
      </p:sp>
    </p:spTree>
    <p:extLst>
      <p:ext uri="{BB962C8B-B14F-4D97-AF65-F5344CB8AC3E}">
        <p14:creationId xmlns:p14="http://schemas.microsoft.com/office/powerpoint/2010/main" val="1689383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Aphrodite – goddess of love,</a:t>
            </a:r>
            <a:r>
              <a:rPr lang="en-US" baseline="0" dirty="0"/>
              <a:t> desire and beauty – relate this to chapters 6,13-14. </a:t>
            </a:r>
          </a:p>
          <a:p>
            <a:r>
              <a:rPr lang="en-US" baseline="0" dirty="0"/>
              <a:t>Remember the gnostic culture Paul is fighting against. 1. dualism 2. Spirit of God vs </a:t>
            </a:r>
            <a:r>
              <a:rPr lang="en-US" baseline="0" dirty="0" err="1"/>
              <a:t>Aeons</a:t>
            </a:r>
            <a:r>
              <a:rPr lang="en-US" baseline="0" dirty="0"/>
              <a:t> 3. The Graces or Charites – goddesses of charm and beauty vs the grace of God. Wisdom of man (</a:t>
            </a:r>
            <a:r>
              <a:rPr lang="en-US" baseline="0" dirty="0" err="1"/>
              <a:t>Aeons</a:t>
            </a:r>
            <a:r>
              <a:rPr lang="en-US" baseline="0" dirty="0"/>
              <a:t>, </a:t>
            </a:r>
            <a:r>
              <a:rPr lang="en-US" baseline="0" dirty="0" err="1"/>
              <a:t>pleyroma</a:t>
            </a:r>
            <a:r>
              <a:rPr lang="en-US" baseline="0" dirty="0"/>
              <a:t>, emanations, </a:t>
            </a:r>
            <a:r>
              <a:rPr lang="en-US" baseline="0" dirty="0" err="1"/>
              <a:t>Valentinian</a:t>
            </a:r>
            <a:r>
              <a:rPr lang="en-US" baseline="0" dirty="0"/>
              <a:t> System) Perhaps a discussion on Biblical words and the umbrella on Carol’s bed.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a:t>
            </a:fld>
            <a:endParaRPr lang="en-US"/>
          </a:p>
        </p:txBody>
      </p:sp>
    </p:spTree>
    <p:extLst>
      <p:ext uri="{BB962C8B-B14F-4D97-AF65-F5344CB8AC3E}">
        <p14:creationId xmlns:p14="http://schemas.microsoft.com/office/powerpoint/2010/main" val="3998956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Remembering</a:t>
            </a:r>
            <a:r>
              <a:rPr lang="en-US" baseline="0" dirty="0"/>
              <a:t> that Paul is speaking to them as unto carnal (3:1) Lamentations (</a:t>
            </a:r>
            <a:r>
              <a:rPr lang="en-US" baseline="0" dirty="0" err="1"/>
              <a:t>Eikhah</a:t>
            </a:r>
            <a:r>
              <a:rPr lang="en-US" baseline="0" dirty="0"/>
              <a:t>, how? In what way?) 3:45</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44</a:t>
            </a:fld>
            <a:endParaRPr lang="en-US"/>
          </a:p>
        </p:txBody>
      </p:sp>
    </p:spTree>
    <p:extLst>
      <p:ext uri="{BB962C8B-B14F-4D97-AF65-F5344CB8AC3E}">
        <p14:creationId xmlns:p14="http://schemas.microsoft.com/office/powerpoint/2010/main" val="39981449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Law of like kind and</a:t>
            </a:r>
            <a:r>
              <a:rPr lang="en-US" baseline="0" dirty="0"/>
              <a:t> passing what is righteous from to each generation like a father and his children – As in Acts 20:31 Paul knows religious systems well and he knows what is to confront the brethren that he sees and loves as if they were his own children. More detail in chapter 11 on the last comment here</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45</a:t>
            </a:fld>
            <a:endParaRPr lang="en-US"/>
          </a:p>
        </p:txBody>
      </p:sp>
    </p:spTree>
    <p:extLst>
      <p:ext uri="{BB962C8B-B14F-4D97-AF65-F5344CB8AC3E}">
        <p14:creationId xmlns:p14="http://schemas.microsoft.com/office/powerpoint/2010/main" val="27813774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implies</a:t>
            </a:r>
            <a:r>
              <a:rPr lang="en-US" baseline="0" dirty="0"/>
              <a:t> that Timothy is following Paul perhaps as if to say follow Timothy as he follows me….</a:t>
            </a:r>
            <a:r>
              <a:rPr lang="en-US" baseline="0" dirty="0" err="1"/>
              <a:t>cp</a:t>
            </a:r>
            <a:r>
              <a:rPr lang="en-US" baseline="0" dirty="0"/>
              <a:t> 1Cor 16:10</a:t>
            </a:r>
          </a:p>
          <a:p>
            <a:r>
              <a:rPr lang="en-US" baseline="0" dirty="0"/>
              <a:t>Oh Paul will not be coming to instruct me! What do I need of him?</a:t>
            </a:r>
          </a:p>
          <a:p>
            <a:r>
              <a:rPr lang="en-US" baseline="0" dirty="0"/>
              <a:t>Puffed up – </a:t>
            </a:r>
            <a:r>
              <a:rPr lang="en-US" baseline="0" dirty="0" err="1"/>
              <a:t>phusio</a:t>
            </a:r>
            <a:r>
              <a:rPr lang="el-GR" baseline="0" dirty="0"/>
              <a:t>ώ</a:t>
            </a:r>
            <a:r>
              <a:rPr lang="en-US" baseline="0" dirty="0"/>
              <a:t> – </a:t>
            </a:r>
            <a:r>
              <a:rPr lang="en-US" baseline="0" dirty="0" err="1"/>
              <a:t>phu</a:t>
            </a:r>
            <a:r>
              <a:rPr lang="el-GR" baseline="0" dirty="0"/>
              <a:t>ώ</a:t>
            </a:r>
            <a:r>
              <a:rPr lang="en-US" baseline="0" dirty="0"/>
              <a:t> – to blow, inflate – </a:t>
            </a:r>
            <a:r>
              <a:rPr lang="en-US" baseline="0" dirty="0" err="1"/>
              <a:t>naphach</a:t>
            </a:r>
            <a:r>
              <a:rPr lang="en-US" baseline="0" dirty="0"/>
              <a:t> – </a:t>
            </a:r>
            <a:r>
              <a:rPr lang="en-US" baseline="0" dirty="0" err="1"/>
              <a:t>Yesh</a:t>
            </a:r>
            <a:r>
              <a:rPr lang="en-US" baseline="0" dirty="0"/>
              <a:t> 54:16, also </a:t>
            </a:r>
            <a:r>
              <a:rPr lang="en-US" baseline="0" dirty="0" err="1"/>
              <a:t>tzamach</a:t>
            </a:r>
            <a:r>
              <a:rPr lang="en-US" baseline="0" dirty="0"/>
              <a:t>  - something that grows quickly</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46</a:t>
            </a:fld>
            <a:endParaRPr lang="en-US"/>
          </a:p>
        </p:txBody>
      </p:sp>
    </p:spTree>
    <p:extLst>
      <p:ext uri="{BB962C8B-B14F-4D97-AF65-F5344CB8AC3E}">
        <p14:creationId xmlns:p14="http://schemas.microsoft.com/office/powerpoint/2010/main" val="2024718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in word, i.e.</a:t>
            </a:r>
            <a:r>
              <a:rPr lang="en-US" baseline="0" dirty="0"/>
              <a:t> not just words, but power (gifts and manifestations (</a:t>
            </a:r>
            <a:r>
              <a:rPr lang="en-US" baseline="0" dirty="0" err="1"/>
              <a:t>energeo</a:t>
            </a:r>
            <a:r>
              <a:rPr lang="en-US" baseline="0" dirty="0"/>
              <a:t>). Here Paul is not in conflict with </a:t>
            </a:r>
            <a:r>
              <a:rPr lang="en-US" baseline="0" dirty="0" err="1"/>
              <a:t>Ya’aqov</a:t>
            </a:r>
            <a:r>
              <a:rPr lang="en-US" baseline="0" dirty="0"/>
              <a:t>. Apparently being puffed up and just full of words are synonymous. This, of course, is another shot at gnostic and/or Greek wisdom and philosophy. </a:t>
            </a:r>
          </a:p>
          <a:p>
            <a:r>
              <a:rPr lang="en-US" baseline="0" dirty="0"/>
              <a:t>Rod – mat-</a:t>
            </a:r>
            <a:r>
              <a:rPr lang="en-US" baseline="0" dirty="0" err="1"/>
              <a:t>tah</a:t>
            </a:r>
            <a:r>
              <a:rPr lang="en-US" baseline="0" dirty="0"/>
              <a:t> – </a:t>
            </a:r>
            <a:r>
              <a:rPr lang="en-US" baseline="0" dirty="0" err="1"/>
              <a:t>shevet</a:t>
            </a:r>
            <a:r>
              <a:rPr lang="en-US" baseline="0" dirty="0"/>
              <a:t> – </a:t>
            </a:r>
            <a:r>
              <a:rPr lang="en-US" baseline="0" dirty="0" err="1"/>
              <a:t>Miz</a:t>
            </a:r>
            <a:r>
              <a:rPr lang="en-US" baseline="0" dirty="0"/>
              <a:t> 2:9 </a:t>
            </a:r>
            <a:r>
              <a:rPr lang="en-US" baseline="0" dirty="0" err="1"/>
              <a:t>Bere</a:t>
            </a:r>
            <a:r>
              <a:rPr lang="en-US" baseline="0"/>
              <a:t> 49:10</a:t>
            </a:r>
            <a:endParaRPr lang="en-US" baseline="0" dirty="0"/>
          </a:p>
        </p:txBody>
      </p:sp>
      <p:sp>
        <p:nvSpPr>
          <p:cNvPr id="4" name="Slide Number Placeholder 3"/>
          <p:cNvSpPr>
            <a:spLocks noGrp="1"/>
          </p:cNvSpPr>
          <p:nvPr>
            <p:ph type="sldNum" sz="quarter" idx="10"/>
          </p:nvPr>
        </p:nvSpPr>
        <p:spPr/>
        <p:txBody>
          <a:bodyPr/>
          <a:lstStyle/>
          <a:p>
            <a:fld id="{165C9931-6923-4E6F-8D62-081F00644AA2}" type="slidenum">
              <a:rPr lang="en-US" smtClean="0"/>
              <a:t>47</a:t>
            </a:fld>
            <a:endParaRPr lang="en-US"/>
          </a:p>
        </p:txBody>
      </p:sp>
    </p:spTree>
    <p:extLst>
      <p:ext uri="{BB962C8B-B14F-4D97-AF65-F5344CB8AC3E}">
        <p14:creationId xmlns:p14="http://schemas.microsoft.com/office/powerpoint/2010/main" val="32778015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an understatement? Certainly</a:t>
            </a:r>
            <a:r>
              <a:rPr lang="en-US" baseline="0" dirty="0"/>
              <a:t> this does not happen today. </a:t>
            </a:r>
          </a:p>
          <a:p>
            <a:r>
              <a:rPr lang="en-US" baseline="0" dirty="0"/>
              <a:t>Reported commonly – </a:t>
            </a:r>
            <a:r>
              <a:rPr lang="en-US" baseline="0" dirty="0" err="1"/>
              <a:t>holos</a:t>
            </a:r>
            <a:r>
              <a:rPr lang="en-US" baseline="0" dirty="0"/>
              <a:t> </a:t>
            </a:r>
            <a:r>
              <a:rPr lang="en-US" baseline="0" dirty="0" err="1"/>
              <a:t>ac</a:t>
            </a:r>
            <a:r>
              <a:rPr lang="en-US" b="1" u="sng" baseline="0" dirty="0" err="1"/>
              <a:t>ou</a:t>
            </a:r>
            <a:r>
              <a:rPr lang="en-US" baseline="0" dirty="0" err="1"/>
              <a:t>etai</a:t>
            </a:r>
            <a:r>
              <a:rPr lang="en-US" baseline="0" dirty="0"/>
              <a:t> – wholly heard –quite well known</a:t>
            </a:r>
          </a:p>
          <a:p>
            <a:r>
              <a:rPr lang="en-US" baseline="0" dirty="0"/>
              <a:t>Fornication – </a:t>
            </a:r>
            <a:r>
              <a:rPr lang="en-US" baseline="0" dirty="0" err="1"/>
              <a:t>porneia</a:t>
            </a:r>
            <a:r>
              <a:rPr lang="en-US" baseline="0" dirty="0"/>
              <a:t>/</a:t>
            </a:r>
            <a:r>
              <a:rPr lang="en-US" baseline="0" dirty="0" err="1"/>
              <a:t>zenut</a:t>
            </a:r>
            <a:r>
              <a:rPr lang="en-US" baseline="0" dirty="0"/>
              <a:t>/</a:t>
            </a:r>
            <a:r>
              <a:rPr lang="en-US" baseline="0" dirty="0" err="1"/>
              <a:t>zanah</a:t>
            </a:r>
            <a:r>
              <a:rPr lang="en-US" baseline="0" dirty="0"/>
              <a:t>/</a:t>
            </a:r>
            <a:r>
              <a:rPr lang="en-US" baseline="0" dirty="0" err="1"/>
              <a:t>qadash</a:t>
            </a:r>
            <a:r>
              <a:rPr lang="en-US" baseline="0" dirty="0"/>
              <a:t> – harlot whoredom, to stray </a:t>
            </a:r>
            <a:r>
              <a:rPr lang="en-US" baseline="0" dirty="0" err="1"/>
              <a:t>Forn</a:t>
            </a:r>
            <a:r>
              <a:rPr lang="en-US" baseline="0" dirty="0"/>
              <a:t>/porn – </a:t>
            </a:r>
            <a:r>
              <a:rPr lang="en-US" baseline="0" dirty="0" err="1"/>
              <a:t>ph</a:t>
            </a:r>
            <a:r>
              <a:rPr lang="en-US" baseline="0" dirty="0"/>
              <a:t> </a:t>
            </a:r>
            <a:r>
              <a:rPr lang="en-US" baseline="0" dirty="0" err="1"/>
              <a:t>Deut</a:t>
            </a:r>
            <a:r>
              <a:rPr lang="en-US" baseline="0" dirty="0"/>
              <a:t> 23:17</a:t>
            </a:r>
          </a:p>
          <a:p>
            <a:r>
              <a:rPr lang="en-US" baseline="0" dirty="0"/>
              <a:t>Such as this – </a:t>
            </a:r>
            <a:r>
              <a:rPr lang="en-US" baseline="0" dirty="0" err="1"/>
              <a:t>toioutos</a:t>
            </a:r>
            <a:r>
              <a:rPr lang="en-US" baseline="0" dirty="0"/>
              <a:t> – this kind – because of the total context here this kind of fornication is not found among the Gentiles – these are professed brothers. Does not mean it was not happening among the Gentiles but it was even considered to be a shameful act among them. </a:t>
            </a:r>
          </a:p>
          <a:p>
            <a:r>
              <a:rPr lang="en-US" baseline="0" dirty="0" err="1"/>
              <a:t>Vay</a:t>
            </a:r>
            <a:r>
              <a:rPr lang="en-US" baseline="0" dirty="0"/>
              <a:t> 20:11.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48</a:t>
            </a:fld>
            <a:endParaRPr lang="en-US"/>
          </a:p>
        </p:txBody>
      </p:sp>
    </p:spTree>
    <p:extLst>
      <p:ext uri="{BB962C8B-B14F-4D97-AF65-F5344CB8AC3E}">
        <p14:creationId xmlns:p14="http://schemas.microsoft.com/office/powerpoint/2010/main" val="10568510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Paul</a:t>
            </a:r>
            <a:r>
              <a:rPr lang="en-US" baseline="0" dirty="0"/>
              <a:t> is in Ephesus. </a:t>
            </a:r>
            <a:r>
              <a:rPr lang="en-US" dirty="0"/>
              <a:t>This is the main function of an apostle. On many occasions those</a:t>
            </a:r>
            <a:r>
              <a:rPr lang="en-US" baseline="0" dirty="0"/>
              <a:t> committing this kind of sin are good friends or family with the local leadership. Has already judged i.e. </a:t>
            </a:r>
            <a:r>
              <a:rPr lang="en-US" baseline="0" dirty="0" err="1"/>
              <a:t>Vay</a:t>
            </a:r>
            <a:r>
              <a:rPr lang="en-US" baseline="0" dirty="0"/>
              <a:t> 20:11</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49</a:t>
            </a:fld>
            <a:endParaRPr lang="en-US"/>
          </a:p>
        </p:txBody>
      </p:sp>
    </p:spTree>
    <p:extLst>
      <p:ext uri="{BB962C8B-B14F-4D97-AF65-F5344CB8AC3E}">
        <p14:creationId xmlns:p14="http://schemas.microsoft.com/office/powerpoint/2010/main" val="41617466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none" strike="noStrike" kern="1200" cap="none" spc="0" normalizeH="0" baseline="0" noProof="0" dirty="0">
                <a:ln>
                  <a:noFill/>
                </a:ln>
                <a:solidFill>
                  <a:prstClr val="black"/>
                </a:solidFill>
                <a:effectLst/>
                <a:uLnTx/>
                <a:uFillTx/>
                <a:latin typeface="+mn-lt"/>
                <a:ea typeface="+mn-ea"/>
                <a:cs typeface="+mn-cs"/>
              </a:rPr>
              <a:t>– so is Paul violating the Torah? No, the man who committed the sin is violating the Torah. But they are in the exile under the Roman government. Although before the fall of Rome crimes other than treason and killing your father were punishable by death, adultery or fornication was not</a:t>
            </a:r>
            <a:endParaRPr lang="en-US" dirty="0"/>
          </a:p>
          <a:p>
            <a:r>
              <a:rPr lang="en-US" dirty="0"/>
              <a:t>There is protection and security</a:t>
            </a:r>
            <a:r>
              <a:rPr lang="en-US" baseline="0" dirty="0"/>
              <a:t> to be found in the body or fellowship. I believe he was to be cast out of the fellowship and left to the whims of an compassionless world. </a:t>
            </a:r>
            <a:r>
              <a:rPr lang="en-US" baseline="0" dirty="0" err="1"/>
              <a:t>Cp</a:t>
            </a:r>
            <a:r>
              <a:rPr lang="en-US" baseline="0" dirty="0"/>
              <a:t> to </a:t>
            </a:r>
            <a:r>
              <a:rPr lang="en-US" baseline="0" dirty="0" err="1"/>
              <a:t>Yeshua</a:t>
            </a:r>
            <a:r>
              <a:rPr lang="en-US" baseline="0" dirty="0"/>
              <a:t> and the adulteress woman. Because they did not have a case though she was guilty. </a:t>
            </a:r>
          </a:p>
          <a:p>
            <a:r>
              <a:rPr lang="en-US" baseline="0" dirty="0"/>
              <a:t>Now a very provocative shift comparing Passover to leaven in the midst of the brethren.</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50</a:t>
            </a:fld>
            <a:endParaRPr lang="en-US"/>
          </a:p>
        </p:txBody>
      </p:sp>
    </p:spTree>
    <p:extLst>
      <p:ext uri="{BB962C8B-B14F-4D97-AF65-F5344CB8AC3E}">
        <p14:creationId xmlns:p14="http://schemas.microsoft.com/office/powerpoint/2010/main" val="21139150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However, sin is sin and will find it’s due end. This end left undealt with fill affect the entire body. We, according to Romans 6, are supposed to be following what </a:t>
            </a:r>
            <a:r>
              <a:rPr lang="en-US" baseline="0" dirty="0" err="1"/>
              <a:t>Yeshua</a:t>
            </a:r>
            <a:r>
              <a:rPr lang="en-US" baseline="0" dirty="0"/>
              <a:t> did on the cross and crucifying the old man. Keeping the feast is not a ‘spiritual’ statement like, ‘in a figure’ or ‘like unto‘. The feasts and Sabbath are the times of their ‘gathering together’ </a:t>
            </a:r>
            <a:r>
              <a:rPr lang="en-US" baseline="0" dirty="0" err="1"/>
              <a:t>cp</a:t>
            </a:r>
            <a:r>
              <a:rPr lang="en-US" baseline="0" dirty="0"/>
              <a:t> Acts 18:1-4</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51</a:t>
            </a:fld>
            <a:endParaRPr lang="en-US"/>
          </a:p>
        </p:txBody>
      </p:sp>
    </p:spTree>
    <p:extLst>
      <p:ext uri="{BB962C8B-B14F-4D97-AF65-F5344CB8AC3E}">
        <p14:creationId xmlns:p14="http://schemas.microsoft.com/office/powerpoint/2010/main" val="2749269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Company</a:t>
            </a:r>
            <a:r>
              <a:rPr lang="cs-CZ" baseline="0" dirty="0"/>
              <a:t>= mignumi-arav = wine and poison</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52</a:t>
            </a:fld>
            <a:endParaRPr lang="en-US"/>
          </a:p>
        </p:txBody>
      </p:sp>
    </p:spTree>
    <p:extLst>
      <p:ext uri="{BB962C8B-B14F-4D97-AF65-F5344CB8AC3E}">
        <p14:creationId xmlns:p14="http://schemas.microsoft.com/office/powerpoint/2010/main" val="34924511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practical advice. Paul understands that we cannot remove</a:t>
            </a:r>
            <a:r>
              <a:rPr lang="en-US" baseline="0" dirty="0"/>
              <a:t> ourselves from this idolatrous world, for the world if filled with fornicators and </a:t>
            </a:r>
            <a:r>
              <a:rPr lang="en-US" baseline="0" dirty="0" err="1"/>
              <a:t>idolators</a:t>
            </a:r>
            <a:r>
              <a:rPr lang="en-US" baseline="0" dirty="0"/>
              <a:t>. But we can separate from a brother who is doing these things. The context is fellowship (not to eat) not escaping from the world. </a:t>
            </a:r>
            <a:endParaRPr lang="cs-CZ" baseline="0" dirty="0"/>
          </a:p>
          <a:p>
            <a:r>
              <a:rPr lang="cs-CZ" baseline="0" dirty="0"/>
              <a:t>END CD Four </a:t>
            </a:r>
          </a:p>
        </p:txBody>
      </p:sp>
      <p:sp>
        <p:nvSpPr>
          <p:cNvPr id="4" name="Slide Number Placeholder 3"/>
          <p:cNvSpPr>
            <a:spLocks noGrp="1"/>
          </p:cNvSpPr>
          <p:nvPr>
            <p:ph type="sldNum" sz="quarter" idx="10"/>
          </p:nvPr>
        </p:nvSpPr>
        <p:spPr/>
        <p:txBody>
          <a:bodyPr/>
          <a:lstStyle/>
          <a:p>
            <a:fld id="{165C9931-6923-4E6F-8D62-081F00644AA2}" type="slidenum">
              <a:rPr lang="en-US" smtClean="0"/>
              <a:t>53</a:t>
            </a:fld>
            <a:endParaRPr lang="en-US"/>
          </a:p>
        </p:txBody>
      </p:sp>
    </p:spTree>
    <p:extLst>
      <p:ext uri="{BB962C8B-B14F-4D97-AF65-F5344CB8AC3E}">
        <p14:creationId xmlns:p14="http://schemas.microsoft.com/office/powerpoint/2010/main" val="3346373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 N. </a:t>
            </a:r>
            <a:r>
              <a:rPr lang="en-US" baseline="0" dirty="0" err="1"/>
              <a:t>Yalouris</a:t>
            </a:r>
            <a:r>
              <a:rPr lang="en-US" baseline="0" dirty="0"/>
              <a:t> 1976 The Olympic Games Through The Ages – also Ancient Olympic Games - </a:t>
            </a:r>
            <a:r>
              <a:rPr lang="en-US" baseline="0" dirty="0" err="1"/>
              <a:t>wikipedia</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a:t>
            </a:fld>
            <a:endParaRPr lang="en-US"/>
          </a:p>
        </p:txBody>
      </p:sp>
    </p:spTree>
    <p:extLst>
      <p:ext uri="{BB962C8B-B14F-4D97-AF65-F5344CB8AC3E}">
        <p14:creationId xmlns:p14="http://schemas.microsoft.com/office/powerpoint/2010/main" val="39338070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Matters</a:t>
            </a:r>
            <a:r>
              <a:rPr lang="en-US" baseline="0" dirty="0"/>
              <a:t> – pragma/</a:t>
            </a:r>
            <a:r>
              <a:rPr lang="en-US" baseline="0" dirty="0" err="1"/>
              <a:t>davar</a:t>
            </a:r>
            <a:r>
              <a:rPr lang="en-US" baseline="0" dirty="0"/>
              <a:t> – 1</a:t>
            </a:r>
            <a:r>
              <a:rPr lang="en-US" baseline="30000" dirty="0"/>
              <a:t>st</a:t>
            </a:r>
            <a:r>
              <a:rPr lang="en-US" baseline="0" dirty="0"/>
              <a:t> </a:t>
            </a:r>
            <a:r>
              <a:rPr lang="en-US" baseline="0" dirty="0" err="1"/>
              <a:t>Bere</a:t>
            </a:r>
            <a:r>
              <a:rPr lang="en-US" baseline="0" dirty="0"/>
              <a:t> 19:22 – </a:t>
            </a:r>
            <a:r>
              <a:rPr lang="en-US" baseline="0" dirty="0" err="1"/>
              <a:t>Dvar</a:t>
            </a:r>
            <a:r>
              <a:rPr lang="en-US" baseline="0" dirty="0"/>
              <a:t> 24:1, Luke 19:13 - within the body. Context not dealing with ‘crimes’ but issues brought before or TO the courts of the world. If we are to judge the world how much more would we be able to just the matters between brothers., </a:t>
            </a:r>
            <a:r>
              <a:rPr lang="en-US" baseline="0" dirty="0" err="1"/>
              <a:t>Miz</a:t>
            </a:r>
            <a:r>
              <a:rPr lang="en-US" baseline="0" dirty="0"/>
              <a:t> 149:5-9, 49:14, Dan 7:18, </a:t>
            </a:r>
            <a:r>
              <a:rPr kumimoji="0" lang="en-US" sz="1200" b="0" i="0" u="none" strike="noStrike" kern="1200" cap="none" spc="0" normalizeH="0" baseline="0" noProof="0" dirty="0">
                <a:ln>
                  <a:noFill/>
                </a:ln>
                <a:solidFill>
                  <a:prstClr val="black"/>
                </a:solidFill>
                <a:effectLst/>
                <a:uLnTx/>
                <a:uFillTx/>
                <a:latin typeface="+mn-lt"/>
                <a:ea typeface="+mn-ea"/>
                <a:cs typeface="+mn-cs"/>
              </a:rPr>
              <a:t>Hit 1:6, 2:26-27</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54</a:t>
            </a:fld>
            <a:endParaRPr lang="en-US"/>
          </a:p>
        </p:txBody>
      </p:sp>
    </p:spTree>
    <p:extLst>
      <p:ext uri="{BB962C8B-B14F-4D97-AF65-F5344CB8AC3E}">
        <p14:creationId xmlns:p14="http://schemas.microsoft.com/office/powerpoint/2010/main" val="16709375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Apparently a reference to fallen angels Jude 6, 2 Peter 2:4-5</a:t>
            </a:r>
            <a:r>
              <a:rPr lang="en-US" baseline="0" dirty="0"/>
              <a:t> although these angels or messengers are connected with the days of Noah and Job 4:18, I believe it is erroneous see them as the </a:t>
            </a:r>
            <a:r>
              <a:rPr lang="en-US" baseline="0" dirty="0" err="1"/>
              <a:t>nephilliym</a:t>
            </a:r>
            <a:r>
              <a:rPr lang="en-US" baseline="0" dirty="0"/>
              <a:t> . i.e. sexual relations with humans, but rather a repeat of the same incident with the bad guy and </a:t>
            </a:r>
            <a:r>
              <a:rPr lang="en-US" baseline="0" dirty="0" err="1"/>
              <a:t>Chavah</a:t>
            </a:r>
            <a:r>
              <a:rPr lang="en-US" baseline="0" dirty="0"/>
              <a:t>. (influence, disobey God </a:t>
            </a:r>
            <a:r>
              <a:rPr lang="en-US" baseline="0" dirty="0" err="1"/>
              <a:t>etc</a:t>
            </a:r>
            <a:r>
              <a:rPr lang="en-US" baseline="0" dirty="0"/>
              <a:t>). NAS - </a:t>
            </a:r>
            <a:r>
              <a:rPr lang="en-US" sz="1200" b="0" i="0" u="none" strike="noStrike" baseline="0" dirty="0">
                <a:latin typeface="Arial" panose="020B0604020202020204" pitchFamily="34" charset="0"/>
              </a:rPr>
              <a:t>If then you have law courts dealing with matters of this life, do you appoint them as judges who are of no account in the church? (1Co 6:4 NAS)</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55</a:t>
            </a:fld>
            <a:endParaRPr lang="en-US"/>
          </a:p>
        </p:txBody>
      </p:sp>
    </p:spTree>
    <p:extLst>
      <p:ext uri="{BB962C8B-B14F-4D97-AF65-F5344CB8AC3E}">
        <p14:creationId xmlns:p14="http://schemas.microsoft.com/office/powerpoint/2010/main" val="358124991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Law</a:t>
            </a:r>
            <a:r>
              <a:rPr lang="en-US" baseline="0" dirty="0"/>
              <a:t> here is </a:t>
            </a:r>
            <a:r>
              <a:rPr lang="en-US" baseline="0" dirty="0" err="1"/>
              <a:t>krino</a:t>
            </a:r>
            <a:r>
              <a:rPr lang="en-US" baseline="0" dirty="0"/>
              <a:t>/</a:t>
            </a:r>
            <a:r>
              <a:rPr lang="en-US" baseline="0" dirty="0" err="1"/>
              <a:t>shaphat</a:t>
            </a:r>
            <a:r>
              <a:rPr lang="en-US" baseline="0" dirty="0"/>
              <a:t> Paul goes on to suggest that it would be better to just suffer the consequences of being wronged that to go out and actually do that which is wrong.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56</a:t>
            </a:fld>
            <a:endParaRPr lang="en-US"/>
          </a:p>
        </p:txBody>
      </p:sp>
    </p:spTree>
    <p:extLst>
      <p:ext uri="{BB962C8B-B14F-4D97-AF65-F5344CB8AC3E}">
        <p14:creationId xmlns:p14="http://schemas.microsoft.com/office/powerpoint/2010/main" val="3996454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Righteous</a:t>
            </a:r>
            <a:r>
              <a:rPr lang="en-US" baseline="0" dirty="0"/>
              <a:t> – </a:t>
            </a:r>
            <a:r>
              <a:rPr lang="en-US" baseline="0" dirty="0" err="1"/>
              <a:t>dikaios</a:t>
            </a:r>
            <a:r>
              <a:rPr lang="en-US" baseline="0" dirty="0"/>
              <a:t>/</a:t>
            </a:r>
            <a:r>
              <a:rPr lang="en-US" baseline="0" dirty="0" err="1"/>
              <a:t>tzad-diyq</a:t>
            </a:r>
            <a:r>
              <a:rPr lang="en-US" baseline="0" dirty="0"/>
              <a:t> </a:t>
            </a:r>
            <a:r>
              <a:rPr lang="en-US" baseline="0" dirty="0" err="1"/>
              <a:t>adikos</a:t>
            </a:r>
            <a:r>
              <a:rPr lang="en-US" baseline="0" dirty="0"/>
              <a:t> – without righteousness </a:t>
            </a:r>
            <a:r>
              <a:rPr lang="en-US" baseline="0" dirty="0" err="1"/>
              <a:t>cp</a:t>
            </a:r>
            <a:r>
              <a:rPr lang="en-US" baseline="0" dirty="0"/>
              <a:t> Romans 4:11, 20-22 Abraham our paradigm was declared righteous before the sign or works. This word and all the unrighteous actions are all in the same grammatical structure – noun ,nominative case (i.e. receives the action, not inherit), </a:t>
            </a:r>
            <a:r>
              <a:rPr lang="en-US" baseline="0" dirty="0" err="1"/>
              <a:t>masc</a:t>
            </a:r>
            <a:r>
              <a:rPr lang="en-US" baseline="0" dirty="0"/>
              <a:t>, plural</a:t>
            </a:r>
          </a:p>
          <a:p>
            <a:r>
              <a:rPr lang="en-US" u="sng" baseline="0" dirty="0"/>
              <a:t>Fornicators</a:t>
            </a:r>
            <a:r>
              <a:rPr lang="en-US" baseline="0" dirty="0"/>
              <a:t> – </a:t>
            </a:r>
            <a:r>
              <a:rPr lang="en-US" baseline="0" dirty="0" err="1"/>
              <a:t>porneia</a:t>
            </a:r>
            <a:endParaRPr lang="en-US" baseline="0" dirty="0"/>
          </a:p>
          <a:p>
            <a:r>
              <a:rPr lang="en-US" u="sng" baseline="0" dirty="0" err="1"/>
              <a:t>Idolators</a:t>
            </a:r>
            <a:r>
              <a:rPr lang="en-US" baseline="0" dirty="0"/>
              <a:t> – </a:t>
            </a:r>
            <a:r>
              <a:rPr lang="en-US" baseline="0" dirty="0" err="1"/>
              <a:t>eid</a:t>
            </a:r>
            <a:r>
              <a:rPr lang="el-GR" baseline="0" dirty="0">
                <a:latin typeface="Times New Roman" panose="02020603050405020304" pitchFamily="18" charset="0"/>
                <a:cs typeface="Times New Roman" panose="02020603050405020304" pitchFamily="18" charset="0"/>
              </a:rPr>
              <a:t>ω</a:t>
            </a:r>
            <a:r>
              <a:rPr lang="en-US" baseline="0" dirty="0" err="1"/>
              <a:t>lol</a:t>
            </a:r>
            <a:r>
              <a:rPr lang="en-US" b="1" u="sng" baseline="0" dirty="0" err="1"/>
              <a:t>at</a:t>
            </a:r>
            <a:r>
              <a:rPr lang="en-US" baseline="0" dirty="0" err="1"/>
              <a:t>reys</a:t>
            </a:r>
            <a:r>
              <a:rPr lang="en-US" baseline="0" dirty="0"/>
              <a:t>/</a:t>
            </a:r>
            <a:r>
              <a:rPr lang="en-US" baseline="0" dirty="0" err="1"/>
              <a:t>pesel</a:t>
            </a:r>
            <a:r>
              <a:rPr lang="en-US" baseline="0" dirty="0"/>
              <a:t> – </a:t>
            </a:r>
            <a:r>
              <a:rPr lang="en-US" baseline="0" dirty="0" err="1"/>
              <a:t>Shemot</a:t>
            </a:r>
            <a:r>
              <a:rPr lang="en-US" baseline="0" dirty="0"/>
              <a:t> 20:4 15 different words cognate is </a:t>
            </a:r>
            <a:r>
              <a:rPr lang="en-US" baseline="0" dirty="0" err="1"/>
              <a:t>patzal</a:t>
            </a:r>
            <a:r>
              <a:rPr lang="en-US" baseline="0" dirty="0"/>
              <a:t> to peel </a:t>
            </a:r>
            <a:r>
              <a:rPr lang="en-US" baseline="0" dirty="0" err="1"/>
              <a:t>Bere</a:t>
            </a:r>
            <a:r>
              <a:rPr lang="en-US" baseline="0" dirty="0"/>
              <a:t> 30:37 – Dominantly somethings carved out but sometimes - </a:t>
            </a:r>
            <a:r>
              <a:rPr lang="en-US" baseline="0" dirty="0" err="1"/>
              <a:t>Yirm</a:t>
            </a:r>
            <a:r>
              <a:rPr lang="en-US" baseline="0" dirty="0"/>
              <a:t> 9:14, </a:t>
            </a:r>
          </a:p>
          <a:p>
            <a:r>
              <a:rPr lang="en-US" baseline="0" dirty="0"/>
              <a:t>14:14</a:t>
            </a:r>
          </a:p>
          <a:p>
            <a:r>
              <a:rPr lang="en-US" u="sng" baseline="0" dirty="0"/>
              <a:t>Adulterers</a:t>
            </a:r>
            <a:r>
              <a:rPr lang="en-US" baseline="0" dirty="0"/>
              <a:t> – </a:t>
            </a:r>
            <a:r>
              <a:rPr lang="en-US" baseline="0" dirty="0" err="1"/>
              <a:t>moichos</a:t>
            </a:r>
            <a:r>
              <a:rPr lang="en-US" baseline="0" dirty="0"/>
              <a:t>/</a:t>
            </a:r>
            <a:r>
              <a:rPr lang="en-US" baseline="0" dirty="0" err="1"/>
              <a:t>na’aph</a:t>
            </a:r>
            <a:r>
              <a:rPr lang="en-US" baseline="0" dirty="0"/>
              <a:t> – something belonging to someone else – </a:t>
            </a:r>
            <a:r>
              <a:rPr lang="en-US" baseline="0" dirty="0" err="1"/>
              <a:t>Miz</a:t>
            </a:r>
            <a:r>
              <a:rPr lang="en-US" baseline="0" dirty="0"/>
              <a:t> 50:18</a:t>
            </a:r>
          </a:p>
          <a:p>
            <a:r>
              <a:rPr lang="en-US" u="sng" baseline="0" dirty="0"/>
              <a:t>Effeminate</a:t>
            </a:r>
            <a:r>
              <a:rPr lang="en-US" baseline="0" dirty="0"/>
              <a:t> – </a:t>
            </a:r>
            <a:r>
              <a:rPr lang="en-US" baseline="0" dirty="0" err="1"/>
              <a:t>malakos</a:t>
            </a:r>
            <a:r>
              <a:rPr lang="en-US" baseline="0" dirty="0"/>
              <a:t>/</a:t>
            </a:r>
            <a:r>
              <a:rPr lang="en-US" baseline="0" dirty="0" err="1"/>
              <a:t>rak</a:t>
            </a:r>
            <a:r>
              <a:rPr lang="en-US" baseline="0" dirty="0"/>
              <a:t> – one who has soft tender features and effeminate behaviors. A word used as a thought or a perspective – a soft answer turns away wrath and describes a physical attribute. </a:t>
            </a:r>
          </a:p>
          <a:p>
            <a:r>
              <a:rPr lang="en-US" u="sng" baseline="0" dirty="0"/>
              <a:t>Abusers of themselves with man kind </a:t>
            </a:r>
            <a:r>
              <a:rPr lang="en-US" baseline="0" dirty="0"/>
              <a:t>– </a:t>
            </a:r>
            <a:r>
              <a:rPr lang="en-US" baseline="0" dirty="0" err="1"/>
              <a:t>arseno</a:t>
            </a:r>
            <a:r>
              <a:rPr lang="en-US" b="1" u="sng" baseline="0" dirty="0" err="1"/>
              <a:t>koi</a:t>
            </a:r>
            <a:r>
              <a:rPr lang="en-US" baseline="0" dirty="0" err="1"/>
              <a:t>tai</a:t>
            </a:r>
            <a:r>
              <a:rPr lang="en-US" baseline="0" dirty="0"/>
              <a:t> – </a:t>
            </a:r>
            <a:r>
              <a:rPr lang="en-US" baseline="0" dirty="0" err="1"/>
              <a:t>arseyn</a:t>
            </a:r>
            <a:r>
              <a:rPr lang="en-US" baseline="0" dirty="0"/>
              <a:t> – male and </a:t>
            </a:r>
            <a:r>
              <a:rPr lang="en-US" baseline="0" dirty="0" err="1"/>
              <a:t>koite</a:t>
            </a:r>
            <a:r>
              <a:rPr lang="en-US" baseline="0" dirty="0"/>
              <a:t> – bed or place of cohabitation. Romans 1:27 – males/</a:t>
            </a:r>
            <a:r>
              <a:rPr lang="en-US" baseline="0" dirty="0" err="1"/>
              <a:t>zakur</a:t>
            </a:r>
            <a:r>
              <a:rPr lang="en-US" baseline="0" dirty="0"/>
              <a:t> would be in context with commandments concerning what males lie down with. </a:t>
            </a:r>
            <a:r>
              <a:rPr lang="en-US" baseline="0" dirty="0" err="1"/>
              <a:t>Vay</a:t>
            </a:r>
            <a:r>
              <a:rPr lang="en-US" baseline="0" dirty="0"/>
              <a:t> 20:13</a:t>
            </a:r>
          </a:p>
          <a:p>
            <a:r>
              <a:rPr lang="en-US" u="sng" baseline="0" dirty="0"/>
              <a:t>Thieves</a:t>
            </a:r>
            <a:r>
              <a:rPr lang="en-US" baseline="0" dirty="0"/>
              <a:t> – </a:t>
            </a:r>
            <a:r>
              <a:rPr lang="en-US" baseline="0" dirty="0" err="1"/>
              <a:t>kleptes</a:t>
            </a:r>
            <a:r>
              <a:rPr lang="en-US" baseline="0" dirty="0"/>
              <a:t>/</a:t>
            </a:r>
            <a:r>
              <a:rPr lang="en-US" baseline="0" dirty="0" err="1"/>
              <a:t>ganav</a:t>
            </a:r>
            <a:r>
              <a:rPr lang="en-US" baseline="0" dirty="0"/>
              <a:t> with the nuance of hiding</a:t>
            </a:r>
          </a:p>
          <a:p>
            <a:r>
              <a:rPr lang="en-US" u="sng" baseline="0" dirty="0"/>
              <a:t>Covetous</a:t>
            </a:r>
            <a:r>
              <a:rPr lang="en-US" baseline="0" dirty="0"/>
              <a:t> – </a:t>
            </a:r>
            <a:r>
              <a:rPr lang="en-US" baseline="0" dirty="0" err="1"/>
              <a:t>pleo</a:t>
            </a:r>
            <a:r>
              <a:rPr lang="en-US" b="1" u="sng" baseline="0" dirty="0" err="1"/>
              <a:t>nek</a:t>
            </a:r>
            <a:r>
              <a:rPr lang="en-US" baseline="0" dirty="0" err="1"/>
              <a:t>tes</a:t>
            </a:r>
            <a:r>
              <a:rPr lang="en-US" baseline="0" dirty="0"/>
              <a:t>/</a:t>
            </a:r>
            <a:r>
              <a:rPr lang="en-US" baseline="0" dirty="0" err="1"/>
              <a:t>betza</a:t>
            </a:r>
            <a:r>
              <a:rPr lang="en-US" baseline="0" dirty="0"/>
              <a:t> – profit by unjust gain </a:t>
            </a:r>
            <a:r>
              <a:rPr lang="en-US" baseline="0" dirty="0" err="1"/>
              <a:t>Miz</a:t>
            </a:r>
            <a:r>
              <a:rPr lang="en-US" baseline="0" dirty="0"/>
              <a:t> 119:36, </a:t>
            </a:r>
            <a:r>
              <a:rPr lang="en-US" baseline="0" dirty="0" err="1"/>
              <a:t>Bere</a:t>
            </a:r>
            <a:r>
              <a:rPr lang="en-US" baseline="0" dirty="0"/>
              <a:t> 37:26</a:t>
            </a:r>
          </a:p>
          <a:p>
            <a:r>
              <a:rPr lang="en-US" u="sng" baseline="0" dirty="0"/>
              <a:t>Drunkards</a:t>
            </a:r>
            <a:r>
              <a:rPr lang="en-US" baseline="0" dirty="0"/>
              <a:t> – </a:t>
            </a:r>
            <a:r>
              <a:rPr lang="en-US" b="1" u="sng" baseline="0" dirty="0" err="1"/>
              <a:t>me</a:t>
            </a:r>
            <a:r>
              <a:rPr lang="en-US" baseline="0" dirty="0" err="1"/>
              <a:t>thusos</a:t>
            </a:r>
            <a:r>
              <a:rPr lang="en-US" baseline="0" dirty="0"/>
              <a:t>/</a:t>
            </a:r>
            <a:r>
              <a:rPr lang="en-US" baseline="0" dirty="0" err="1"/>
              <a:t>saba</a:t>
            </a:r>
            <a:r>
              <a:rPr lang="en-US" baseline="0" dirty="0"/>
              <a:t> (</a:t>
            </a:r>
            <a:r>
              <a:rPr lang="en-US" baseline="0" dirty="0" err="1"/>
              <a:t>Mishe</a:t>
            </a:r>
            <a:r>
              <a:rPr lang="en-US" baseline="0" dirty="0"/>
              <a:t> 23:21, </a:t>
            </a:r>
            <a:r>
              <a:rPr lang="en-US" baseline="0" dirty="0" err="1"/>
              <a:t>Dvar</a:t>
            </a:r>
            <a:r>
              <a:rPr lang="en-US" baseline="0" dirty="0"/>
              <a:t> 21:20) 1Cor 5:11 ‘called a brother’ – Greek word for intoxicating wine </a:t>
            </a:r>
            <a:r>
              <a:rPr lang="en-US" baseline="0" dirty="0" err="1"/>
              <a:t>cp</a:t>
            </a:r>
            <a:r>
              <a:rPr lang="en-US" baseline="0" dirty="0"/>
              <a:t> methamphetamine. </a:t>
            </a:r>
          </a:p>
          <a:p>
            <a:r>
              <a:rPr lang="en-US" u="sng" baseline="0" dirty="0"/>
              <a:t>Revilers</a:t>
            </a:r>
            <a:r>
              <a:rPr lang="en-US" baseline="0" dirty="0"/>
              <a:t> – </a:t>
            </a:r>
            <a:r>
              <a:rPr lang="en-US" baseline="0" dirty="0" err="1"/>
              <a:t>loidoros</a:t>
            </a:r>
            <a:r>
              <a:rPr lang="en-US" baseline="0" dirty="0"/>
              <a:t>/</a:t>
            </a:r>
            <a:r>
              <a:rPr lang="en-US" baseline="0" dirty="0" err="1"/>
              <a:t>madiyn</a:t>
            </a:r>
            <a:r>
              <a:rPr lang="en-US" baseline="0" dirty="0"/>
              <a:t> – </a:t>
            </a:r>
            <a:r>
              <a:rPr lang="en-US" baseline="0" dirty="0" err="1"/>
              <a:t>Mishlei</a:t>
            </a:r>
            <a:r>
              <a:rPr lang="en-US" baseline="0" dirty="0"/>
              <a:t> 25:24, 26:21, </a:t>
            </a:r>
            <a:r>
              <a:rPr lang="en-US" baseline="0" dirty="0" err="1"/>
              <a:t>Hab</a:t>
            </a:r>
            <a:r>
              <a:rPr lang="en-US" baseline="0" dirty="0"/>
              <a:t> 1:3 Not used in modern </a:t>
            </a:r>
            <a:r>
              <a:rPr lang="en-US" baseline="0" dirty="0" err="1"/>
              <a:t>Heb</a:t>
            </a:r>
            <a:endParaRPr lang="en-US" baseline="0" dirty="0"/>
          </a:p>
          <a:p>
            <a:r>
              <a:rPr lang="en-US" b="0" u="sng" baseline="0" dirty="0" err="1"/>
              <a:t>Extortioners</a:t>
            </a:r>
            <a:r>
              <a:rPr lang="en-US" baseline="0" dirty="0"/>
              <a:t> – </a:t>
            </a:r>
            <a:r>
              <a:rPr lang="en-US" baseline="0" dirty="0" err="1"/>
              <a:t>harpoks</a:t>
            </a:r>
            <a:r>
              <a:rPr lang="en-US" baseline="0" dirty="0"/>
              <a:t>/</a:t>
            </a:r>
            <a:r>
              <a:rPr lang="en-US" baseline="0" dirty="0" err="1"/>
              <a:t>taraph</a:t>
            </a:r>
            <a:r>
              <a:rPr lang="en-US" baseline="0" dirty="0"/>
              <a:t> – </a:t>
            </a:r>
            <a:r>
              <a:rPr lang="en-US" baseline="0" dirty="0" err="1"/>
              <a:t>Bere</a:t>
            </a:r>
            <a:r>
              <a:rPr lang="en-US" baseline="0" dirty="0"/>
              <a:t> 37:33, 49:27 to tear away not used in mod </a:t>
            </a:r>
            <a:r>
              <a:rPr lang="en-US" baseline="0" dirty="0" err="1"/>
              <a:t>Heb</a:t>
            </a:r>
            <a:r>
              <a:rPr lang="en-US" baseline="0" dirty="0"/>
              <a:t> none of the other apostles reveal Paul as seeking monetary gain legally much less illegally</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57</a:t>
            </a:fld>
            <a:endParaRPr lang="en-US"/>
          </a:p>
        </p:txBody>
      </p:sp>
    </p:spTree>
    <p:extLst>
      <p:ext uri="{BB962C8B-B14F-4D97-AF65-F5344CB8AC3E}">
        <p14:creationId xmlns:p14="http://schemas.microsoft.com/office/powerpoint/2010/main" val="254607780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obvious</a:t>
            </a:r>
            <a:r>
              <a:rPr lang="en-US" baseline="0" dirty="0"/>
              <a:t> question concerns one who is called a brother who does these things perhaps as opposed to practicing these things. </a:t>
            </a:r>
          </a:p>
          <a:p>
            <a:r>
              <a:rPr lang="en-US" baseline="0" dirty="0"/>
              <a:t>All things lawful – </a:t>
            </a:r>
            <a:r>
              <a:rPr lang="en-US" baseline="0" dirty="0" err="1"/>
              <a:t>eksesti</a:t>
            </a:r>
            <a:r>
              <a:rPr lang="en-US" baseline="0" dirty="0"/>
              <a:t> – I am free - no OT equivalent – I am free (power and potential opportunity) to do all these things I just mentioned but it is not </a:t>
            </a:r>
            <a:r>
              <a:rPr lang="en-US" baseline="0" dirty="0" err="1"/>
              <a:t>sumphero</a:t>
            </a:r>
            <a:r>
              <a:rPr lang="en-US" baseline="0" dirty="0"/>
              <a:t>/tov that I do so. I will not be brought under the power of those things. </a:t>
            </a:r>
            <a:r>
              <a:rPr lang="en-US" baseline="0" dirty="0" err="1"/>
              <a:t>Yirm</a:t>
            </a:r>
            <a:r>
              <a:rPr lang="en-US" baseline="0" dirty="0"/>
              <a:t> 26:14. Not saying that believers are now free from the Torah. (Greek words for commandments and law not mentioned here). Context is those things he just mentioned. Kittel – “denotes something that we cannot prevent another person from doing because it is within his power to do it.” It is the ramifications of God’s law (kingdom of God) and man’s law, kingdoms of this world) that restrains Paul from doing so because it is not good.  I am free to commit all those things just  mentioned but it would not be good/complete for me to do so. In man’s kingdom it is not good for me to go to prison. I would not be able to inherit Gods kingdom. In context Paul is not saying that because Jesus died on the cross we can all now extort, steal, be effeminate, or commit adultery</a:t>
            </a:r>
          </a:p>
          <a:p>
            <a:r>
              <a:rPr lang="en-US" baseline="0" dirty="0"/>
              <a:t>context is verses 9-10. </a:t>
            </a:r>
            <a:r>
              <a:rPr lang="en-US" baseline="0" dirty="0" err="1"/>
              <a:t>cp</a:t>
            </a:r>
            <a:r>
              <a:rPr lang="en-US" baseline="0" dirty="0"/>
              <a:t> 2 </a:t>
            </a:r>
            <a:r>
              <a:rPr lang="en-US" baseline="0" dirty="0" err="1"/>
              <a:t>Cor</a:t>
            </a:r>
            <a:r>
              <a:rPr lang="en-US" baseline="0" dirty="0"/>
              <a:t> 12:4 – all things? (use speed limit sign).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58</a:t>
            </a:fld>
            <a:endParaRPr lang="en-US"/>
          </a:p>
        </p:txBody>
      </p:sp>
    </p:spTree>
    <p:extLst>
      <p:ext uri="{BB962C8B-B14F-4D97-AF65-F5344CB8AC3E}">
        <p14:creationId xmlns:p14="http://schemas.microsoft.com/office/powerpoint/2010/main" val="5947929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He is referring to the desires of the flesh and not the DIETARY LAWS! This is not true of fornication and your body. Metaphorically extending to the entire body. The subject is still the sexual immorality of the Corinthians. It is not about dietary laws or doing away with the commandments. For it is the commandments that define that they are immoral. Paul is saying hey I could do those things too if I wanted to, but he knows the ramifications of such things. Remember </a:t>
            </a:r>
            <a:r>
              <a:rPr lang="en-US" baseline="0" dirty="0" err="1"/>
              <a:t>Dvar</a:t>
            </a:r>
            <a:r>
              <a:rPr lang="en-US" baseline="0" dirty="0"/>
              <a:t> 28. IF you do this, then that.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59</a:t>
            </a:fld>
            <a:endParaRPr lang="en-US"/>
          </a:p>
        </p:txBody>
      </p:sp>
    </p:spTree>
    <p:extLst>
      <p:ext uri="{BB962C8B-B14F-4D97-AF65-F5344CB8AC3E}">
        <p14:creationId xmlns:p14="http://schemas.microsoft.com/office/powerpoint/2010/main" val="7686750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does this idea</a:t>
            </a:r>
            <a:r>
              <a:rPr lang="en-US" baseline="0" dirty="0"/>
              <a:t> come from? </a:t>
            </a:r>
            <a:r>
              <a:rPr lang="en-US" baseline="0" dirty="0" err="1"/>
              <a:t>Yoch</a:t>
            </a:r>
            <a:r>
              <a:rPr lang="en-US" baseline="0" dirty="0"/>
              <a:t> 17:8,21-23 </a:t>
            </a:r>
            <a:r>
              <a:rPr lang="en-US" baseline="0" dirty="0" err="1"/>
              <a:t>cp</a:t>
            </a:r>
            <a:r>
              <a:rPr lang="en-US" baseline="0" dirty="0"/>
              <a:t> </a:t>
            </a:r>
            <a:r>
              <a:rPr lang="en-US" baseline="0" dirty="0" err="1"/>
              <a:t>Eze</a:t>
            </a:r>
            <a:r>
              <a:rPr lang="en-US" baseline="0" dirty="0"/>
              <a:t> 37</a:t>
            </a:r>
          </a:p>
          <a:p>
            <a:endParaRPr lang="en-US" baseline="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200" b="0" i="0" u="sng" strike="noStrike" kern="1200" cap="none" spc="0" normalizeH="0" baseline="0" noProof="0" dirty="0">
                <a:ln>
                  <a:noFill/>
                </a:ln>
                <a:solidFill>
                  <a:prstClr val="white"/>
                </a:solidFill>
                <a:effectLst/>
                <a:uLnTx/>
                <a:uFillTx/>
                <a:latin typeface="+mn-lt"/>
                <a:ea typeface="+mn-ea"/>
                <a:cs typeface="+mn-cs"/>
              </a:rPr>
              <a:t>Members</a:t>
            </a:r>
            <a:r>
              <a:rPr kumimoji="0" lang="en-US" sz="3200" b="0" i="0" u="none" strike="noStrike" kern="1200" cap="none" spc="0" normalizeH="0" baseline="0" noProof="0" dirty="0">
                <a:ln>
                  <a:noFill/>
                </a:ln>
                <a:solidFill>
                  <a:prstClr val="white"/>
                </a:solidFill>
                <a:effectLst/>
                <a:uLnTx/>
                <a:uFillTx/>
                <a:latin typeface="+mn-lt"/>
                <a:ea typeface="+mn-ea"/>
                <a:cs typeface="+mn-cs"/>
              </a:rPr>
              <a:t> – </a:t>
            </a:r>
            <a:r>
              <a:rPr kumimoji="0" lang="en-US" sz="3200" b="0" i="0" u="none" strike="noStrike" kern="1200" cap="none" spc="0" normalizeH="0" baseline="0" noProof="0" dirty="0" err="1">
                <a:ln>
                  <a:noFill/>
                </a:ln>
                <a:solidFill>
                  <a:prstClr val="white"/>
                </a:solidFill>
                <a:effectLst/>
                <a:uLnTx/>
                <a:uFillTx/>
                <a:latin typeface="+mn-lt"/>
                <a:ea typeface="+mn-ea"/>
                <a:cs typeface="+mn-cs"/>
              </a:rPr>
              <a:t>melos</a:t>
            </a:r>
            <a:r>
              <a:rPr kumimoji="0" lang="en-US" sz="3200" b="0" i="0" u="none" strike="noStrike" kern="1200" cap="none" spc="0" normalizeH="0" baseline="0" noProof="0" dirty="0">
                <a:ln>
                  <a:noFill/>
                </a:ln>
                <a:solidFill>
                  <a:prstClr val="white"/>
                </a:solidFill>
                <a:effectLst/>
                <a:uLnTx/>
                <a:uFillTx/>
                <a:latin typeface="+mn-lt"/>
                <a:ea typeface="+mn-ea"/>
                <a:cs typeface="+mn-cs"/>
              </a:rPr>
              <a:t> – limbs of the body – Romans 6:13, </a:t>
            </a:r>
            <a:r>
              <a:rPr kumimoji="0" lang="en-US" sz="3200" b="0" i="0" u="none" strike="noStrike" kern="1200" cap="none" spc="0" normalizeH="0" baseline="0" noProof="0" dirty="0" err="1">
                <a:ln>
                  <a:noFill/>
                </a:ln>
                <a:solidFill>
                  <a:prstClr val="white"/>
                </a:solidFill>
                <a:effectLst/>
                <a:uLnTx/>
                <a:uFillTx/>
                <a:latin typeface="+mn-lt"/>
                <a:ea typeface="+mn-ea"/>
                <a:cs typeface="+mn-cs"/>
              </a:rPr>
              <a:t>Ya’aqov</a:t>
            </a:r>
            <a:r>
              <a:rPr kumimoji="0" lang="en-US" sz="3200" b="0" i="0" u="none" strike="noStrike" kern="1200" cap="none" spc="0" normalizeH="0" baseline="0" noProof="0" dirty="0">
                <a:ln>
                  <a:noFill/>
                </a:ln>
                <a:solidFill>
                  <a:prstClr val="white"/>
                </a:solidFill>
                <a:effectLst/>
                <a:uLnTx/>
                <a:uFillTx/>
                <a:latin typeface="+mn-lt"/>
                <a:ea typeface="+mn-ea"/>
                <a:cs typeface="+mn-cs"/>
              </a:rPr>
              <a:t> 3:5-6 – from </a:t>
            </a:r>
            <a:r>
              <a:rPr kumimoji="0" lang="en-US" sz="3200" b="0" i="0" u="none" strike="noStrike" kern="1200" cap="none" spc="0" normalizeH="0" baseline="0" noProof="0" dirty="0" err="1">
                <a:ln>
                  <a:noFill/>
                </a:ln>
                <a:solidFill>
                  <a:prstClr val="white"/>
                </a:solidFill>
                <a:effectLst/>
                <a:uLnTx/>
                <a:uFillTx/>
                <a:latin typeface="+mn-lt"/>
                <a:ea typeface="+mn-ea"/>
                <a:cs typeface="+mn-cs"/>
              </a:rPr>
              <a:t>natach</a:t>
            </a:r>
            <a:r>
              <a:rPr kumimoji="0" lang="en-US" sz="3200" b="0" i="0" u="none" strike="noStrike" kern="1200" cap="none" spc="0" normalizeH="0" baseline="0" noProof="0" dirty="0">
                <a:ln>
                  <a:noFill/>
                </a:ln>
                <a:solidFill>
                  <a:prstClr val="white"/>
                </a:solidFill>
                <a:effectLst/>
                <a:uLnTx/>
                <a:uFillTx/>
                <a:latin typeface="+mn-lt"/>
                <a:ea typeface="+mn-ea"/>
                <a:cs typeface="+mn-cs"/>
              </a:rPr>
              <a:t> – to sever to cut – </a:t>
            </a:r>
            <a:r>
              <a:rPr kumimoji="0" lang="en-US" sz="3200" b="0" i="0" u="none" strike="noStrike" kern="1200" cap="none" spc="0" normalizeH="0" baseline="0" noProof="0" dirty="0" err="1">
                <a:ln>
                  <a:noFill/>
                </a:ln>
                <a:solidFill>
                  <a:prstClr val="white"/>
                </a:solidFill>
                <a:effectLst/>
                <a:uLnTx/>
                <a:uFillTx/>
                <a:latin typeface="+mn-lt"/>
                <a:ea typeface="+mn-ea"/>
                <a:cs typeface="+mn-cs"/>
              </a:rPr>
              <a:t>Shemot</a:t>
            </a:r>
            <a:r>
              <a:rPr kumimoji="0" lang="en-US" sz="3200" b="0" i="0" u="none" strike="noStrike" kern="1200" cap="none" spc="0" normalizeH="0" baseline="0" noProof="0" dirty="0">
                <a:ln>
                  <a:noFill/>
                </a:ln>
                <a:solidFill>
                  <a:prstClr val="white"/>
                </a:solidFill>
                <a:effectLst/>
                <a:uLnTx/>
                <a:uFillTx/>
                <a:latin typeface="+mn-lt"/>
                <a:ea typeface="+mn-ea"/>
                <a:cs typeface="+mn-cs"/>
              </a:rPr>
              <a:t> 29:17, </a:t>
            </a:r>
            <a:r>
              <a:rPr kumimoji="0" lang="en-US" sz="3200" b="0" i="0" u="none" strike="noStrike" kern="1200" cap="none" spc="0" normalizeH="0" baseline="0" noProof="0" dirty="0" err="1">
                <a:ln>
                  <a:noFill/>
                </a:ln>
                <a:solidFill>
                  <a:prstClr val="white"/>
                </a:solidFill>
                <a:effectLst/>
                <a:uLnTx/>
                <a:uFillTx/>
                <a:latin typeface="+mn-lt"/>
                <a:ea typeface="+mn-ea"/>
                <a:cs typeface="+mn-cs"/>
              </a:rPr>
              <a:t>Vay</a:t>
            </a:r>
            <a:r>
              <a:rPr kumimoji="0" lang="en-US" sz="3200" b="0" i="0" u="none" strike="noStrike" kern="1200" cap="none" spc="0" normalizeH="0" baseline="0" noProof="0" dirty="0">
                <a:ln>
                  <a:noFill/>
                </a:ln>
                <a:solidFill>
                  <a:prstClr val="white"/>
                </a:solidFill>
                <a:effectLst/>
                <a:uLnTx/>
                <a:uFillTx/>
                <a:latin typeface="+mn-lt"/>
                <a:ea typeface="+mn-ea"/>
                <a:cs typeface="+mn-cs"/>
              </a:rPr>
              <a:t> 1:6 – pictures of Isaac – </a:t>
            </a:r>
            <a:r>
              <a:rPr kumimoji="0" lang="en-US" sz="3200" b="0" i="0" u="none" strike="noStrike" kern="1200" cap="none" spc="0" normalizeH="0" baseline="0" noProof="0" dirty="0" err="1">
                <a:ln>
                  <a:noFill/>
                </a:ln>
                <a:solidFill>
                  <a:prstClr val="white"/>
                </a:solidFill>
                <a:effectLst/>
                <a:uLnTx/>
                <a:uFillTx/>
                <a:latin typeface="+mn-lt"/>
                <a:ea typeface="+mn-ea"/>
                <a:cs typeface="+mn-cs"/>
              </a:rPr>
              <a:t>Ivriym</a:t>
            </a:r>
            <a:r>
              <a:rPr kumimoji="0" lang="en-US" sz="3200" b="0" i="0" u="none" strike="noStrike" kern="1200" cap="none" spc="0" normalizeH="0" baseline="0" noProof="0" dirty="0">
                <a:ln>
                  <a:noFill/>
                </a:ln>
                <a:solidFill>
                  <a:prstClr val="white"/>
                </a:solidFill>
                <a:effectLst/>
                <a:uLnTx/>
                <a:uFillTx/>
                <a:latin typeface="+mn-lt"/>
                <a:ea typeface="+mn-ea"/>
                <a:cs typeface="+mn-cs"/>
              </a:rPr>
              <a:t> 11:19</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prstClr val="white"/>
                </a:solidFill>
                <a:effectLst/>
                <a:uLnTx/>
                <a:uFillTx/>
                <a:latin typeface="+mn-lt"/>
                <a:ea typeface="+mn-ea"/>
                <a:cs typeface="+mn-cs"/>
              </a:rPr>
              <a:t>END CD 5</a:t>
            </a:r>
          </a:p>
          <a:p>
            <a:r>
              <a:rPr lang="en-US" baseline="0" dirty="0" err="1"/>
              <a:t>Chaliylah</a:t>
            </a:r>
            <a:r>
              <a:rPr lang="en-US" baseline="0" dirty="0"/>
              <a:t> – God forbid!</a:t>
            </a:r>
          </a:p>
          <a:p>
            <a:r>
              <a:rPr lang="en-US" u="sng" baseline="0" dirty="0"/>
              <a:t>What!</a:t>
            </a:r>
            <a:r>
              <a:rPr lang="en-US" baseline="0" dirty="0"/>
              <a:t> – Or do? Particle conjunction indicating some kind of comparison </a:t>
            </a:r>
            <a:r>
              <a:rPr lang="en-US" baseline="0" dirty="0" err="1"/>
              <a:t>cp</a:t>
            </a:r>
            <a:r>
              <a:rPr lang="en-US" baseline="0" dirty="0"/>
              <a:t> to </a:t>
            </a:r>
            <a:r>
              <a:rPr lang="en-US" baseline="0" dirty="0" err="1"/>
              <a:t>kiy</a:t>
            </a:r>
            <a:r>
              <a:rPr lang="en-US" baseline="0" dirty="0"/>
              <a:t> – for or because </a:t>
            </a:r>
            <a:r>
              <a:rPr lang="en-US" baseline="0" dirty="0" err="1"/>
              <a:t>Bere</a:t>
            </a:r>
            <a:r>
              <a:rPr lang="en-US" baseline="0" dirty="0"/>
              <a:t> 8:9 (for the waters)</a:t>
            </a:r>
          </a:p>
          <a:p>
            <a:r>
              <a:rPr lang="en-US" u="sng" baseline="0" dirty="0"/>
              <a:t>Joined </a:t>
            </a:r>
            <a:r>
              <a:rPr lang="en-US" u="none" baseline="0" dirty="0"/>
              <a:t>– </a:t>
            </a:r>
            <a:r>
              <a:rPr lang="en-US" u="none" baseline="0" dirty="0" err="1"/>
              <a:t>kallao</a:t>
            </a:r>
            <a:r>
              <a:rPr lang="en-US" u="none" baseline="0" dirty="0"/>
              <a:t> – to stick or cling to (mod </a:t>
            </a:r>
            <a:r>
              <a:rPr lang="en-US" u="none" baseline="0" dirty="0" err="1"/>
              <a:t>Gk</a:t>
            </a:r>
            <a:r>
              <a:rPr lang="en-US" u="none" baseline="0" dirty="0"/>
              <a:t> for glue) Acts 17:34 – </a:t>
            </a:r>
            <a:r>
              <a:rPr lang="en-US" u="none" baseline="0" dirty="0" err="1"/>
              <a:t>davaq</a:t>
            </a:r>
            <a:r>
              <a:rPr lang="en-US" u="none" baseline="0" dirty="0"/>
              <a:t> – </a:t>
            </a:r>
            <a:r>
              <a:rPr lang="en-US" u="none" baseline="0" dirty="0" err="1"/>
              <a:t>Bere</a:t>
            </a:r>
            <a:r>
              <a:rPr lang="en-US" u="none" baseline="0" dirty="0"/>
              <a:t> 2:24, Ruth 2:7-9, </a:t>
            </a:r>
            <a:r>
              <a:rPr lang="en-US" u="none" baseline="0" dirty="0" err="1"/>
              <a:t>Yirm</a:t>
            </a:r>
            <a:r>
              <a:rPr lang="en-US" u="none" baseline="0" dirty="0"/>
              <a:t> 13:11 – cannot reproduce the spirit of God with </a:t>
            </a:r>
            <a:r>
              <a:rPr lang="en-US" u="none" baseline="0" dirty="0" err="1"/>
              <a:t>unequals</a:t>
            </a:r>
            <a:r>
              <a:rPr lang="en-US" u="none" baseline="0" dirty="0"/>
              <a:t> (mutation)</a:t>
            </a:r>
            <a:endParaRPr lang="en-US" u="sng" dirty="0"/>
          </a:p>
        </p:txBody>
      </p:sp>
      <p:sp>
        <p:nvSpPr>
          <p:cNvPr id="4" name="Slide Number Placeholder 3"/>
          <p:cNvSpPr>
            <a:spLocks noGrp="1"/>
          </p:cNvSpPr>
          <p:nvPr>
            <p:ph type="sldNum" sz="quarter" idx="10"/>
          </p:nvPr>
        </p:nvSpPr>
        <p:spPr/>
        <p:txBody>
          <a:bodyPr/>
          <a:lstStyle/>
          <a:p>
            <a:fld id="{165C9931-6923-4E6F-8D62-081F00644AA2}" type="slidenum">
              <a:rPr lang="en-US" smtClean="0"/>
              <a:t>60</a:t>
            </a:fld>
            <a:endParaRPr lang="en-US"/>
          </a:p>
        </p:txBody>
      </p:sp>
    </p:spTree>
    <p:extLst>
      <p:ext uri="{BB962C8B-B14F-4D97-AF65-F5344CB8AC3E}">
        <p14:creationId xmlns:p14="http://schemas.microsoft.com/office/powerpoint/2010/main" val="115281043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Flee fornication </a:t>
            </a:r>
            <a:r>
              <a:rPr kumimoji="0" lang="en-US" sz="1200" b="0" i="0" u="none" strike="noStrike" kern="1200" cap="none" spc="0" normalizeH="0" baseline="0" noProof="0" dirty="0">
                <a:ln>
                  <a:noFill/>
                </a:ln>
                <a:solidFill>
                  <a:prstClr val="black"/>
                </a:solidFill>
                <a:effectLst/>
                <a:uLnTx/>
                <a:uFillTx/>
                <a:latin typeface="+mn-lt"/>
                <a:ea typeface="+mn-ea"/>
                <a:cs typeface="+mn-cs"/>
              </a:rPr>
              <a:t>– Joseph – </a:t>
            </a:r>
            <a:r>
              <a:rPr kumimoji="0" lang="en-US" sz="1200" b="0" i="0" u="none" strike="noStrike" kern="1200" cap="none" spc="0" normalizeH="0" baseline="0" noProof="0" dirty="0" err="1">
                <a:ln>
                  <a:noFill/>
                </a:ln>
                <a:solidFill>
                  <a:prstClr val="black"/>
                </a:solidFill>
                <a:effectLst/>
                <a:uLnTx/>
                <a:uFillTx/>
                <a:latin typeface="+mn-lt"/>
                <a:ea typeface="+mn-ea"/>
                <a:cs typeface="+mn-cs"/>
              </a:rPr>
              <a:t>Mishle</a:t>
            </a:r>
            <a:r>
              <a:rPr kumimoji="0" lang="en-US" sz="1200" b="0" i="0" u="none" strike="noStrike" kern="1200" cap="none" spc="0" normalizeH="0" baseline="0" noProof="0" dirty="0">
                <a:ln>
                  <a:noFill/>
                </a:ln>
                <a:solidFill>
                  <a:prstClr val="black"/>
                </a:solidFill>
                <a:effectLst/>
                <a:uLnTx/>
                <a:uFillTx/>
                <a:latin typeface="+mn-lt"/>
                <a:ea typeface="+mn-ea"/>
                <a:cs typeface="+mn-cs"/>
              </a:rPr>
              <a:t> 2:16-19 - still speaking to carnal believers. This sin is not like stealing, lying, coveting or even murder. You can fornicate without committing adultery but adultery is till fornicating.  MY OPINION – if a believer can be cut off from the body of Messiah because of sin, then they can be cut off from the body of a harlot through genuine repentance. </a:t>
            </a:r>
            <a:r>
              <a:rPr kumimoji="0" lang="en-US" sz="1200" b="0" i="0" u="none" strike="noStrike" kern="1200" cap="none" spc="0" normalizeH="0" baseline="0" noProof="0" dirty="0" err="1">
                <a:ln>
                  <a:noFill/>
                </a:ln>
                <a:solidFill>
                  <a:prstClr val="black"/>
                </a:solidFill>
                <a:effectLst/>
                <a:uLnTx/>
                <a:uFillTx/>
                <a:latin typeface="+mn-lt"/>
                <a:ea typeface="+mn-ea"/>
                <a:cs typeface="+mn-cs"/>
              </a:rPr>
              <a:t>Miz</a:t>
            </a:r>
            <a:r>
              <a:rPr kumimoji="0" lang="en-US" sz="1200" b="0" i="0" u="none" strike="noStrike" kern="1200" cap="none" spc="0" normalizeH="0" baseline="0" noProof="0" dirty="0">
                <a:ln>
                  <a:noFill/>
                </a:ln>
                <a:solidFill>
                  <a:prstClr val="black"/>
                </a:solidFill>
                <a:effectLst/>
                <a:uLnTx/>
                <a:uFillTx/>
                <a:latin typeface="+mn-lt"/>
                <a:ea typeface="+mn-ea"/>
                <a:cs typeface="+mn-cs"/>
              </a:rPr>
              <a:t> 100:3, </a:t>
            </a:r>
            <a:r>
              <a:rPr kumimoji="0" lang="en-US" sz="1200" b="0" i="0" u="none" strike="noStrike" kern="1200" cap="none" spc="0" normalizeH="0" baseline="0" noProof="0" dirty="0" err="1">
                <a:ln>
                  <a:noFill/>
                </a:ln>
                <a:solidFill>
                  <a:prstClr val="black"/>
                </a:solidFill>
                <a:effectLst/>
                <a:uLnTx/>
                <a:uFillTx/>
                <a:latin typeface="+mn-lt"/>
                <a:ea typeface="+mn-ea"/>
                <a:cs typeface="+mn-cs"/>
              </a:rPr>
              <a:t>Yoch</a:t>
            </a:r>
            <a:r>
              <a:rPr kumimoji="0" lang="en-US" sz="1200" b="0" i="0" u="none" strike="noStrike" kern="1200" cap="none" spc="0" normalizeH="0" baseline="0" noProof="0" dirty="0">
                <a:ln>
                  <a:noFill/>
                </a:ln>
                <a:solidFill>
                  <a:prstClr val="black"/>
                </a:solidFill>
                <a:effectLst/>
                <a:uLnTx/>
                <a:uFillTx/>
                <a:latin typeface="+mn-lt"/>
                <a:ea typeface="+mn-ea"/>
                <a:cs typeface="+mn-cs"/>
              </a:rPr>
              <a:t> 2:19-22, 1 Pet 2:5 – purpose of the book of Hebrews.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Bought with a price </a:t>
            </a:r>
            <a:r>
              <a:rPr kumimoji="0" lang="en-US" sz="1200" b="0" i="0" u="none" strike="noStrike" kern="1200" cap="none" spc="0" normalizeH="0" baseline="0" noProof="0" dirty="0">
                <a:ln>
                  <a:noFill/>
                </a:ln>
                <a:solidFill>
                  <a:prstClr val="black"/>
                </a:solidFill>
                <a:effectLst/>
                <a:uLnTx/>
                <a:uFillTx/>
                <a:latin typeface="+mn-lt"/>
                <a:ea typeface="+mn-ea"/>
                <a:cs typeface="+mn-cs"/>
              </a:rPr>
              <a:t>– timey – price, honor – the value at which a price is fixed - Acts 20:28. We might say priceless. Mt 27:6, Hit 21:24-26 – </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‘arak – arrange an order of equal value </a:t>
            </a:r>
            <a:r>
              <a:rPr kumimoji="0" lang="en-US" sz="1200" b="0" i="0" u="none" strike="noStrike" kern="1200" cap="none" spc="0"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Vay</a:t>
            </a:r>
            <a:r>
              <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5:15, 27:2,15 this is the word used to determine offerings and sacrifices in the temple. Value of the person in the sense of their what their ability is to bring. Not with respect to their value as a person. The bottom line is similar to Adam viewing the animals for a help mate…there is no equal value among the flesh of men.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61</a:t>
            </a:fld>
            <a:endParaRPr lang="en-US"/>
          </a:p>
        </p:txBody>
      </p:sp>
    </p:spTree>
    <p:extLst>
      <p:ext uri="{BB962C8B-B14F-4D97-AF65-F5344CB8AC3E}">
        <p14:creationId xmlns:p14="http://schemas.microsoft.com/office/powerpoint/2010/main" val="354338489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I do not mind saying that from this point</a:t>
            </a:r>
            <a:r>
              <a:rPr lang="en-US" u="none" baseline="0" dirty="0"/>
              <a:t> forward there is much counsel that is not easy to understand. Peter implying that what seems to be on the surface may be deeper and more natural (real life application) at the same time. Remember that Paul delights in the Torah of his God (Psalm 1)</a:t>
            </a:r>
            <a:endParaRPr lang="en-US" u="none" dirty="0"/>
          </a:p>
          <a:p>
            <a:r>
              <a:rPr lang="en-US" u="sng" dirty="0"/>
              <a:t>Now concerning </a:t>
            </a:r>
            <a:r>
              <a:rPr lang="en-US" dirty="0"/>
              <a:t>– implies that he has</a:t>
            </a:r>
            <a:r>
              <a:rPr lang="en-US" baseline="0" dirty="0"/>
              <a:t> been informed of the following issues with the saints of Corinth and that due to gnostic doctrine he is responding to the gnostic view of marriage (1Tim 4) They are the ones who teach it is not good to touch a woman. Paul is aware of this and explains one of the purposes of marriage. Obviously avoiding fornication is not the only reason for marriage, but Paul is dealing with a specific issue here and not giving us marriage counseling per se. As a pastor I would not be quoting this chapter to newlyweds. All of this is in context with Gnosticism.</a:t>
            </a:r>
          </a:p>
          <a:p>
            <a:r>
              <a:rPr lang="en-US" u="sng" baseline="0" dirty="0"/>
              <a:t>Touch</a:t>
            </a:r>
            <a:r>
              <a:rPr lang="en-US" baseline="0" dirty="0"/>
              <a:t> – </a:t>
            </a:r>
            <a:r>
              <a:rPr lang="en-US" b="1" u="sng" baseline="0" dirty="0" err="1"/>
              <a:t>hap</a:t>
            </a:r>
            <a:r>
              <a:rPr lang="en-US" baseline="0" dirty="0" err="1"/>
              <a:t>tomai</a:t>
            </a:r>
            <a:r>
              <a:rPr lang="en-US" baseline="0" dirty="0"/>
              <a:t> – attach to 2 </a:t>
            </a:r>
            <a:r>
              <a:rPr lang="en-US" baseline="0" dirty="0" err="1"/>
              <a:t>Cor</a:t>
            </a:r>
            <a:r>
              <a:rPr lang="en-US" baseline="0" dirty="0"/>
              <a:t> 6:17  from </a:t>
            </a:r>
            <a:r>
              <a:rPr lang="en-US" baseline="0" dirty="0" err="1"/>
              <a:t>naga</a:t>
            </a:r>
            <a:r>
              <a:rPr lang="en-US" baseline="0" dirty="0"/>
              <a:t>’ – touch (nuance of affecting) </a:t>
            </a:r>
            <a:r>
              <a:rPr lang="en-US" baseline="0" dirty="0" err="1"/>
              <a:t>Bere</a:t>
            </a:r>
            <a:r>
              <a:rPr lang="en-US" baseline="0" dirty="0"/>
              <a:t> 3:3, 12:17, </a:t>
            </a:r>
            <a:r>
              <a:rPr lang="en-US" baseline="0" dirty="0" err="1"/>
              <a:t>Vay</a:t>
            </a:r>
            <a:r>
              <a:rPr lang="en-US" baseline="0" dirty="0"/>
              <a:t> 5:2-3</a:t>
            </a:r>
          </a:p>
          <a:p>
            <a:r>
              <a:rPr lang="en-US" baseline="0" dirty="0"/>
              <a:t>If a man has more than one wife then each one of those wives do not have their own husband. Some of Paul’s comments are similar to the Constitutional Conventions records. i.e. how do sum up two weeks of debates into one sentence?</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62</a:t>
            </a:fld>
            <a:endParaRPr lang="en-US"/>
          </a:p>
        </p:txBody>
      </p:sp>
    </p:spTree>
    <p:extLst>
      <p:ext uri="{BB962C8B-B14F-4D97-AF65-F5344CB8AC3E}">
        <p14:creationId xmlns:p14="http://schemas.microsoft.com/office/powerpoint/2010/main" val="202095800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Benevolence – </a:t>
            </a:r>
            <a:r>
              <a:rPr lang="en-US" dirty="0" err="1"/>
              <a:t>eunois</a:t>
            </a:r>
            <a:r>
              <a:rPr lang="en-US" dirty="0"/>
              <a:t> – </a:t>
            </a:r>
            <a:r>
              <a:rPr lang="en-US" dirty="0" err="1"/>
              <a:t>eu</a:t>
            </a:r>
            <a:r>
              <a:rPr lang="en-US" dirty="0"/>
              <a:t> (good) nous</a:t>
            </a:r>
            <a:r>
              <a:rPr lang="en-US" baseline="0" dirty="0"/>
              <a:t> (thoughts) </a:t>
            </a:r>
            <a:r>
              <a:rPr lang="en-US" dirty="0" err="1"/>
              <a:t>Mishlei</a:t>
            </a:r>
            <a:r>
              <a:rPr lang="en-US" dirty="0"/>
              <a:t> 5:18-19, and</a:t>
            </a:r>
            <a:r>
              <a:rPr lang="en-US" baseline="0" dirty="0"/>
              <a:t> chap 31</a:t>
            </a:r>
          </a:p>
          <a:p>
            <a:r>
              <a:rPr lang="en-US" baseline="0" dirty="0"/>
              <a:t>Husband (sing) and wife (sing) are designed to please one another physically as well as emotionally or spiritually Hos 3:3 </a:t>
            </a:r>
          </a:p>
          <a:p>
            <a:r>
              <a:rPr lang="en-US" u="sng" baseline="0" dirty="0"/>
              <a:t>power </a:t>
            </a:r>
            <a:r>
              <a:rPr lang="en-US" baseline="0" dirty="0"/>
              <a:t>– </a:t>
            </a:r>
            <a:r>
              <a:rPr lang="en-US" baseline="0" dirty="0" err="1"/>
              <a:t>eksousia</a:t>
            </a:r>
            <a:r>
              <a:rPr lang="en-US" baseline="0" dirty="0"/>
              <a:t> (authority) not </a:t>
            </a:r>
            <a:r>
              <a:rPr lang="en-US" baseline="0" dirty="0" err="1"/>
              <a:t>dunamis</a:t>
            </a:r>
            <a:r>
              <a:rPr lang="en-US" baseline="0" dirty="0"/>
              <a:t> – AENT has sovereign – I believe Paul is teaching that a spouse should not claim that she can do with her body as she pleases. </a:t>
            </a:r>
            <a:r>
              <a:rPr lang="en-US" baseline="0" dirty="0" err="1"/>
              <a:t>Hmmmmm</a:t>
            </a:r>
            <a:r>
              <a:rPr lang="en-US" baseline="0" dirty="0"/>
              <a:t>. When a wife is pregnant is it only her choice?</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63</a:t>
            </a:fld>
            <a:endParaRPr lang="en-US"/>
          </a:p>
        </p:txBody>
      </p:sp>
    </p:spTree>
    <p:extLst>
      <p:ext uri="{BB962C8B-B14F-4D97-AF65-F5344CB8AC3E}">
        <p14:creationId xmlns:p14="http://schemas.microsoft.com/office/powerpoint/2010/main" val="2140615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focuses</a:t>
            </a:r>
            <a:r>
              <a:rPr lang="en-US" baseline="0" dirty="0"/>
              <a:t> on </a:t>
            </a:r>
            <a:r>
              <a:rPr lang="en-US" baseline="0" dirty="0" err="1"/>
              <a:t>Yeshua</a:t>
            </a:r>
            <a:r>
              <a:rPr lang="en-US" baseline="0" dirty="0"/>
              <a:t>’ but not in any attempt to replace the Father. Later Paul will reiterate that in chapter 11.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a:t>
            </a:fld>
            <a:endParaRPr lang="en-US"/>
          </a:p>
        </p:txBody>
      </p:sp>
    </p:spTree>
    <p:extLst>
      <p:ext uri="{BB962C8B-B14F-4D97-AF65-F5344CB8AC3E}">
        <p14:creationId xmlns:p14="http://schemas.microsoft.com/office/powerpoint/2010/main" val="30335770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got a headache’ is and can be a legitimate</a:t>
            </a:r>
            <a:r>
              <a:rPr lang="en-US" baseline="0" dirty="0"/>
              <a:t> reason and the design of the spouse is to respect that as well. But every time turns into fraud. </a:t>
            </a:r>
            <a:r>
              <a:rPr lang="en-US" baseline="0" dirty="0" err="1"/>
              <a:t>Aposte</a:t>
            </a:r>
            <a:r>
              <a:rPr lang="en-US" b="1" u="sng" baseline="0" dirty="0" err="1"/>
              <a:t>re</a:t>
            </a:r>
            <a:r>
              <a:rPr lang="en-US" baseline="0" dirty="0" err="1"/>
              <a:t>o</a:t>
            </a:r>
            <a:r>
              <a:rPr lang="en-US" baseline="0" dirty="0"/>
              <a:t> to deprive away from - Mal 3:5 mention we get stereo (type) from this ‘harden away from’</a:t>
            </a:r>
          </a:p>
          <a:p>
            <a:r>
              <a:rPr lang="en-US" baseline="0" dirty="0"/>
              <a:t>This is one of the reasons why I believe Paul is a widower. </a:t>
            </a:r>
          </a:p>
          <a:p>
            <a:r>
              <a:rPr lang="en-US" u="sng" baseline="0" dirty="0"/>
              <a:t>Incontinency</a:t>
            </a:r>
            <a:r>
              <a:rPr lang="en-US" baseline="0" dirty="0"/>
              <a:t> – </a:t>
            </a:r>
            <a:r>
              <a:rPr lang="en-US" baseline="0" dirty="0" err="1"/>
              <a:t>akrasia</a:t>
            </a:r>
            <a:r>
              <a:rPr lang="en-US" baseline="0" dirty="0"/>
              <a:t> – without </a:t>
            </a:r>
            <a:r>
              <a:rPr lang="en-US" baseline="0" dirty="0" err="1"/>
              <a:t>kratos</a:t>
            </a:r>
            <a:r>
              <a:rPr lang="en-US" baseline="0" dirty="0"/>
              <a:t> – strength – </a:t>
            </a:r>
            <a:r>
              <a:rPr lang="en-US" baseline="0" dirty="0" err="1"/>
              <a:t>saba</a:t>
            </a:r>
            <a:r>
              <a:rPr lang="en-US" baseline="0" dirty="0"/>
              <a:t>’ – </a:t>
            </a:r>
            <a:r>
              <a:rPr lang="en-US" baseline="0" dirty="0" err="1"/>
              <a:t>Mishlei</a:t>
            </a:r>
            <a:r>
              <a:rPr lang="en-US" baseline="0" dirty="0"/>
              <a:t> 27:20</a:t>
            </a:r>
          </a:p>
          <a:p>
            <a:r>
              <a:rPr lang="en-US" u="sng" baseline="0" dirty="0"/>
              <a:t>Permission</a:t>
            </a:r>
            <a:r>
              <a:rPr lang="en-US" baseline="0" dirty="0"/>
              <a:t> – </a:t>
            </a:r>
            <a:r>
              <a:rPr lang="en-US" baseline="0" dirty="0" err="1"/>
              <a:t>soong</a:t>
            </a:r>
            <a:r>
              <a:rPr lang="en-US" b="1" u="sng" baseline="0" dirty="0" err="1"/>
              <a:t>no</a:t>
            </a:r>
            <a:r>
              <a:rPr lang="en-US" baseline="0" dirty="0" err="1"/>
              <a:t>mey</a:t>
            </a:r>
            <a:r>
              <a:rPr lang="en-US" baseline="0" dirty="0"/>
              <a:t> – Ezra 3:7 – Paul’s own counsel based upon experience. Did not receive this from the Master. anti-Paul people refer to this as another example of Paul not following Torah. </a:t>
            </a:r>
          </a:p>
          <a:p>
            <a:r>
              <a:rPr lang="en-US" dirty="0"/>
              <a:t>Commandment – </a:t>
            </a:r>
            <a:r>
              <a:rPr lang="en-US" dirty="0" err="1"/>
              <a:t>epitagey</a:t>
            </a:r>
            <a:r>
              <a:rPr lang="en-US" baseline="0" dirty="0"/>
              <a:t> – only used by Paul – actually not the word for commandment but  rather a Greek word used to express the absoluteness of the authority behind the commandment. This kind of statement may be said in contradistinction to his Pharisaical training i.e. turning interpretations and traditions into commandments. Asher </a:t>
            </a:r>
            <a:r>
              <a:rPr lang="en-US" baseline="0" dirty="0" err="1"/>
              <a:t>kidshanu</a:t>
            </a:r>
            <a:r>
              <a:rPr lang="en-US" baseline="0" dirty="0"/>
              <a:t> </a:t>
            </a:r>
            <a:r>
              <a:rPr lang="en-US" baseline="0" dirty="0" err="1"/>
              <a:t>bi’mitzvotav</a:t>
            </a:r>
            <a:r>
              <a:rPr lang="en-US" baseline="0" dirty="0"/>
              <a:t> </a:t>
            </a:r>
            <a:r>
              <a:rPr lang="en-US" baseline="0" dirty="0" err="1"/>
              <a:t>vi’tzivanu</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64</a:t>
            </a:fld>
            <a:endParaRPr lang="en-US"/>
          </a:p>
        </p:txBody>
      </p:sp>
    </p:spTree>
    <p:extLst>
      <p:ext uri="{BB962C8B-B14F-4D97-AF65-F5344CB8AC3E}">
        <p14:creationId xmlns:p14="http://schemas.microsoft.com/office/powerpoint/2010/main" val="87397986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 if it was up to me. Paul is singling</a:t>
            </a:r>
            <a:r>
              <a:rPr lang="en-US" baseline="0" dirty="0"/>
              <a:t> himself as an example and not counseling us on marriage. i.e. men who are not married remaining pure. For those who are unmarried (single) or widowed ,who are as Paul, who are traveling and ministering the gospel and do not struggle with sexual impulses. </a:t>
            </a:r>
          </a:p>
          <a:p>
            <a:r>
              <a:rPr lang="en-US" baseline="0" dirty="0"/>
              <a:t>Burn as in lust and desire dominating your thoughts</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65</a:t>
            </a:fld>
            <a:endParaRPr lang="en-US"/>
          </a:p>
        </p:txBody>
      </p:sp>
    </p:spTree>
    <p:extLst>
      <p:ext uri="{BB962C8B-B14F-4D97-AF65-F5344CB8AC3E}">
        <p14:creationId xmlns:p14="http://schemas.microsoft.com/office/powerpoint/2010/main" val="15206306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a:t>
            </a:r>
            <a:r>
              <a:rPr lang="en-US" baseline="0" dirty="0"/>
              <a:t> receiving from the Master.. These are the commands of YHVH. From the beginning God hates divorce. </a:t>
            </a:r>
          </a:p>
          <a:p>
            <a:r>
              <a:rPr lang="en-US" baseline="0" dirty="0"/>
              <a:t>Paul is not addressing the issue of </a:t>
            </a:r>
            <a:r>
              <a:rPr lang="en-US" baseline="0" dirty="0" err="1"/>
              <a:t>Dvar</a:t>
            </a:r>
            <a:r>
              <a:rPr lang="en-US" baseline="0" dirty="0"/>
              <a:t> 24:1-4</a:t>
            </a:r>
          </a:p>
          <a:p>
            <a:r>
              <a:rPr lang="en-US" baseline="0" dirty="0"/>
              <a:t>Command – </a:t>
            </a:r>
            <a:r>
              <a:rPr lang="en-US" baseline="0" dirty="0" err="1"/>
              <a:t>parang</a:t>
            </a:r>
            <a:r>
              <a:rPr lang="en-US" b="1" u="sng" baseline="0" dirty="0" err="1"/>
              <a:t>gel</a:t>
            </a:r>
            <a:r>
              <a:rPr lang="en-US" baseline="0" dirty="0" err="1"/>
              <a:t>lo</a:t>
            </a:r>
            <a:r>
              <a:rPr lang="en-US" baseline="0" dirty="0"/>
              <a:t> – to charge or enjoin with someone Mt 10:5, Mark 6:8 – 8:6 Not to lessen this word but not the Hebrew or Greek words for the Torah or Commandments. From </a:t>
            </a:r>
            <a:r>
              <a:rPr lang="en-US" baseline="0" dirty="0" err="1"/>
              <a:t>tza’aq</a:t>
            </a:r>
            <a:r>
              <a:rPr lang="en-US" baseline="0" dirty="0"/>
              <a:t>(cry out) </a:t>
            </a:r>
            <a:r>
              <a:rPr lang="en-US" baseline="0" dirty="0" err="1"/>
              <a:t>Bere</a:t>
            </a:r>
            <a:r>
              <a:rPr lang="en-US" baseline="0" dirty="0"/>
              <a:t> 4:10, </a:t>
            </a:r>
            <a:r>
              <a:rPr lang="en-US" baseline="0" dirty="0" err="1"/>
              <a:t>za’aq</a:t>
            </a:r>
            <a:r>
              <a:rPr lang="en-US" baseline="0" dirty="0"/>
              <a:t> (cry out) </a:t>
            </a:r>
            <a:r>
              <a:rPr lang="en-US" baseline="0" dirty="0" err="1"/>
              <a:t>Shoftiym</a:t>
            </a:r>
            <a:r>
              <a:rPr lang="en-US" baseline="0" dirty="0"/>
              <a:t> 4:10 and </a:t>
            </a:r>
            <a:r>
              <a:rPr lang="en-US" baseline="0" dirty="0" err="1"/>
              <a:t>shema</a:t>
            </a:r>
            <a:r>
              <a:rPr lang="en-US" baseline="0" dirty="0"/>
              <a:t>’ (hear my heart/will for you) </a:t>
            </a:r>
            <a:r>
              <a:rPr lang="en-US" baseline="0" dirty="0" err="1"/>
              <a:t>Yirm</a:t>
            </a:r>
            <a:r>
              <a:rPr lang="en-US" baseline="0" dirty="0"/>
              <a:t> 46:14. Remaining unmarried after a bill of divorce or being reconciled to her first husband is not in the Torah, it is Paul relaying the heart and desire of God. </a:t>
            </a:r>
          </a:p>
          <a:p>
            <a:r>
              <a:rPr lang="en-US" u="sng" baseline="0" dirty="0"/>
              <a:t>Depart</a:t>
            </a:r>
            <a:r>
              <a:rPr lang="en-US" baseline="0" dirty="0"/>
              <a:t> – </a:t>
            </a:r>
            <a:r>
              <a:rPr lang="en-US" baseline="0" dirty="0" err="1"/>
              <a:t>choridzo</a:t>
            </a:r>
            <a:r>
              <a:rPr lang="en-US" baseline="0" dirty="0"/>
              <a:t>/</a:t>
            </a:r>
            <a:r>
              <a:rPr lang="en-US" baseline="0" dirty="0" err="1"/>
              <a:t>parad</a:t>
            </a:r>
            <a:r>
              <a:rPr lang="en-US" baseline="0" dirty="0"/>
              <a:t> – divide, separate Hebrew for legal divorce of </a:t>
            </a:r>
            <a:r>
              <a:rPr lang="en-US" baseline="0" dirty="0" err="1"/>
              <a:t>keriytut</a:t>
            </a:r>
            <a:r>
              <a:rPr lang="en-US" baseline="0" dirty="0"/>
              <a:t> – Greek is </a:t>
            </a:r>
            <a:r>
              <a:rPr lang="en-US" baseline="0" dirty="0" err="1"/>
              <a:t>apostasion</a:t>
            </a:r>
            <a:r>
              <a:rPr lang="en-US" baseline="0" dirty="0"/>
              <a:t>. This word is not used in Mt 5:32 or here in this passage. The subject is a woman who has left her husband. She is therefore still married so she must remain unmarried or be reconciled to her husband. </a:t>
            </a:r>
          </a:p>
          <a:p>
            <a:endParaRPr lang="en-US" baseline="0" dirty="0"/>
          </a:p>
          <a:p>
            <a:r>
              <a:rPr lang="en-US" baseline="0" dirty="0"/>
              <a:t>Does the Bible tell us that a women can write a bill of divorce to her husband. No, but it simply does not address. A logical assumption would be that she cannot. Should we assume that a woman is severed from God forever based upon a logical assumption? Finally, do we really believe God’s heart is saying that a woman who is beaten daily and verbally taken through the ringer over and over again cannot put her husband away and could not remarry again? On the other hand because of a apathetic view of divorce over time we just put them away for inconvenience. </a:t>
            </a:r>
          </a:p>
          <a:p>
            <a:r>
              <a:rPr lang="en-US" baseline="0" dirty="0"/>
              <a:t>Discuss ‘</a:t>
            </a:r>
            <a:r>
              <a:rPr lang="en-US" baseline="0" dirty="0" err="1"/>
              <a:t>ish</a:t>
            </a:r>
            <a:r>
              <a:rPr lang="en-US" baseline="0" dirty="0"/>
              <a:t> and ‘</a:t>
            </a:r>
            <a:r>
              <a:rPr lang="en-US" baseline="0" dirty="0" err="1"/>
              <a:t>ishah</a:t>
            </a:r>
            <a:r>
              <a:rPr lang="en-US" baseline="0" dirty="0"/>
              <a:t>. Could it be used many times to express both male and female? </a:t>
            </a:r>
            <a:r>
              <a:rPr lang="en-US" baseline="0" dirty="0" err="1"/>
              <a:t>Cp</a:t>
            </a:r>
            <a:r>
              <a:rPr lang="en-US" baseline="0" dirty="0"/>
              <a:t> </a:t>
            </a:r>
            <a:r>
              <a:rPr lang="en-US" baseline="0" dirty="0" err="1"/>
              <a:t>Bere</a:t>
            </a:r>
            <a:r>
              <a:rPr lang="en-US" baseline="0" dirty="0"/>
              <a:t> 10:5 ‘every one’? Seems to dominantly be used to express the nuance of relationship with woman including 1</a:t>
            </a:r>
            <a:r>
              <a:rPr lang="en-US" baseline="30000" dirty="0"/>
              <a:t>st</a:t>
            </a:r>
            <a:r>
              <a:rPr lang="en-US" baseline="0" dirty="0"/>
              <a:t> occurrence </a:t>
            </a:r>
            <a:r>
              <a:rPr lang="en-US" baseline="0" dirty="0" err="1"/>
              <a:t>Bere</a:t>
            </a:r>
            <a:r>
              <a:rPr lang="en-US" baseline="0" dirty="0"/>
              <a:t> 2:23, 13:16, </a:t>
            </a:r>
            <a:r>
              <a:rPr lang="en-US" baseline="0" dirty="0" err="1"/>
              <a:t>Shemot</a:t>
            </a:r>
            <a:r>
              <a:rPr lang="en-US" baseline="0" dirty="0"/>
              <a:t> 12:4,  even </a:t>
            </a:r>
            <a:r>
              <a:rPr lang="en-US" baseline="0" dirty="0" err="1"/>
              <a:t>Dvar</a:t>
            </a:r>
            <a:r>
              <a:rPr lang="en-US" baseline="0" dirty="0"/>
              <a:t> 24:1 there is the ‘</a:t>
            </a:r>
            <a:r>
              <a:rPr lang="en-US" baseline="0" dirty="0" err="1"/>
              <a:t>ish</a:t>
            </a:r>
            <a:r>
              <a:rPr lang="en-US" baseline="0" dirty="0"/>
              <a:t>/’</a:t>
            </a:r>
            <a:r>
              <a:rPr lang="en-US" baseline="0" dirty="0" err="1"/>
              <a:t>ishah</a:t>
            </a:r>
            <a:r>
              <a:rPr lang="en-US" baseline="0" dirty="0"/>
              <a:t> use here. Both from the same root </a:t>
            </a:r>
            <a:r>
              <a:rPr lang="en-US" baseline="0" dirty="0" err="1"/>
              <a:t>ie</a:t>
            </a:r>
            <a:r>
              <a:rPr lang="en-US" baseline="0" dirty="0"/>
              <a:t>. Two </a:t>
            </a:r>
            <a:r>
              <a:rPr lang="en-US" baseline="0" dirty="0" err="1"/>
              <a:t>sames</a:t>
            </a:r>
            <a:r>
              <a:rPr lang="en-US" baseline="0" dirty="0"/>
              <a:t> of the same coin. </a:t>
            </a:r>
          </a:p>
          <a:p>
            <a:r>
              <a:rPr lang="en-US" baseline="0" dirty="0"/>
              <a:t>END CD 6</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66</a:t>
            </a:fld>
            <a:endParaRPr lang="en-US"/>
          </a:p>
        </p:txBody>
      </p:sp>
    </p:spTree>
    <p:extLst>
      <p:ext uri="{BB962C8B-B14F-4D97-AF65-F5344CB8AC3E}">
        <p14:creationId xmlns:p14="http://schemas.microsoft.com/office/powerpoint/2010/main" val="355217806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Seems</a:t>
            </a:r>
            <a:r>
              <a:rPr lang="en-US" baseline="0" dirty="0"/>
              <a:t> the context or background of 7:11 is a woman departing (</a:t>
            </a:r>
            <a:r>
              <a:rPr lang="en-US" baseline="0" dirty="0" err="1"/>
              <a:t>Parad</a:t>
            </a:r>
            <a:r>
              <a:rPr lang="en-US" baseline="0" dirty="0"/>
              <a:t> not karat) due to incompatibility rather than the legality. Paul is then saying she cannot marry another because she is not legally divorced. </a:t>
            </a:r>
            <a:r>
              <a:rPr lang="en-US" dirty="0"/>
              <a:t>To those who</a:t>
            </a:r>
            <a:r>
              <a:rPr lang="en-US" baseline="0" dirty="0"/>
              <a:t> are married and not dealing with that particular issue. Once again, Paul defying the Torah or Paul </a:t>
            </a:r>
            <a:r>
              <a:rPr lang="en-US" baseline="0" dirty="0" err="1"/>
              <a:t>midrashing</a:t>
            </a:r>
            <a:r>
              <a:rPr lang="en-US" baseline="0" dirty="0"/>
              <a:t>? </a:t>
            </a:r>
          </a:p>
          <a:p>
            <a:r>
              <a:rPr lang="en-US" baseline="0" dirty="0"/>
              <a:t>Let him not put her away just because she is an unbeliever.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67</a:t>
            </a:fld>
            <a:endParaRPr lang="en-US"/>
          </a:p>
        </p:txBody>
      </p:sp>
    </p:spTree>
    <p:extLst>
      <p:ext uri="{BB962C8B-B14F-4D97-AF65-F5344CB8AC3E}">
        <p14:creationId xmlns:p14="http://schemas.microsoft.com/office/powerpoint/2010/main" val="39151294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Sanctified</a:t>
            </a:r>
            <a:r>
              <a:rPr lang="en-US" baseline="0" dirty="0"/>
              <a:t> – </a:t>
            </a:r>
            <a:r>
              <a:rPr lang="en-US" baseline="0" dirty="0" err="1"/>
              <a:t>qodesh</a:t>
            </a:r>
            <a:r>
              <a:rPr lang="en-US" baseline="0" dirty="0"/>
              <a:t> – set apart (like dedicating a child) by remaining with a wife that believes he has the optimum opportunity to come to believe and follow. Same would be true for their offspring. What are the chances that children from a broken marriage or children from two unbelievers would not believe or follow?</a:t>
            </a:r>
          </a:p>
          <a:p>
            <a:r>
              <a:rPr lang="en-US" b="0" u="sng" baseline="0" dirty="0"/>
              <a:t>Unbelieving depart </a:t>
            </a:r>
            <a:r>
              <a:rPr lang="en-US" b="0" u="none" baseline="0" dirty="0"/>
              <a:t> - </a:t>
            </a:r>
            <a:r>
              <a:rPr lang="en-US" b="0" u="none" baseline="0" dirty="0" err="1"/>
              <a:t>choridzo</a:t>
            </a:r>
            <a:r>
              <a:rPr lang="en-US" b="0" u="none" baseline="0" dirty="0"/>
              <a:t> – separate, divide – Romans 8:35, Mt 19:6  - I do not think this word is restricted to wanting to physically leave the home, but has also lost his love or care for his believing wife. (we are talking about an unbeliever here). Discuss two who both were unbelievers and then one turns to believing and following.  </a:t>
            </a:r>
          </a:p>
          <a:p>
            <a:r>
              <a:rPr lang="en-US" b="0" u="none" baseline="0" dirty="0"/>
              <a:t>Bondage – </a:t>
            </a:r>
            <a:r>
              <a:rPr lang="en-US" b="0" u="none" baseline="0" dirty="0" err="1"/>
              <a:t>doulos</a:t>
            </a:r>
            <a:r>
              <a:rPr lang="en-US" b="0" u="none" baseline="0" dirty="0"/>
              <a:t> – servant i.e. to serve his unbelief as she would serve and believing husband. </a:t>
            </a:r>
            <a:endParaRPr lang="en-US" b="0" u="sng" dirty="0"/>
          </a:p>
        </p:txBody>
      </p:sp>
      <p:sp>
        <p:nvSpPr>
          <p:cNvPr id="4" name="Slide Number Placeholder 3"/>
          <p:cNvSpPr>
            <a:spLocks noGrp="1"/>
          </p:cNvSpPr>
          <p:nvPr>
            <p:ph type="sldNum" sz="quarter" idx="10"/>
          </p:nvPr>
        </p:nvSpPr>
        <p:spPr/>
        <p:txBody>
          <a:bodyPr/>
          <a:lstStyle/>
          <a:p>
            <a:fld id="{165C9931-6923-4E6F-8D62-081F00644AA2}" type="slidenum">
              <a:rPr lang="en-US" smtClean="0"/>
              <a:t>68</a:t>
            </a:fld>
            <a:endParaRPr lang="en-US"/>
          </a:p>
        </p:txBody>
      </p:sp>
    </p:spTree>
    <p:extLst>
      <p:ext uri="{BB962C8B-B14F-4D97-AF65-F5344CB8AC3E}">
        <p14:creationId xmlns:p14="http://schemas.microsoft.com/office/powerpoint/2010/main" val="420568421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kind of sums up here.</a:t>
            </a:r>
            <a:r>
              <a:rPr lang="en-US" baseline="0" dirty="0"/>
              <a:t> In context with the next application of circumcision, he seems to be saying that if you are married, stay married, of you are not married then stay not married, if you can (not given to burning sexual desires).</a:t>
            </a:r>
          </a:p>
          <a:p>
            <a:r>
              <a:rPr lang="en-US" baseline="0" dirty="0"/>
              <a:t>My position is that ‘the called’ here is a reference to the work of the ministry.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69</a:t>
            </a:fld>
            <a:endParaRPr lang="en-US"/>
          </a:p>
        </p:txBody>
      </p:sp>
    </p:spTree>
    <p:extLst>
      <p:ext uri="{BB962C8B-B14F-4D97-AF65-F5344CB8AC3E}">
        <p14:creationId xmlns:p14="http://schemas.microsoft.com/office/powerpoint/2010/main" val="30723737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Speaking</a:t>
            </a:r>
            <a:r>
              <a:rPr lang="en-US" baseline="0" dirty="0"/>
              <a:t> of being called, Paul might say. </a:t>
            </a:r>
          </a:p>
          <a:p>
            <a:r>
              <a:rPr lang="en-US" u="sng" baseline="0" dirty="0"/>
              <a:t>Called being circumcised </a:t>
            </a:r>
            <a:r>
              <a:rPr lang="en-US" baseline="0" dirty="0"/>
              <a:t>= those who are ‘called’ who are circumcised = the circumcision – </a:t>
            </a:r>
            <a:r>
              <a:rPr lang="en-US" baseline="0" dirty="0" err="1"/>
              <a:t>peritemno</a:t>
            </a:r>
            <a:r>
              <a:rPr lang="en-US" baseline="0" dirty="0"/>
              <a:t> – to cut around from mullah – to cut </a:t>
            </a:r>
            <a:r>
              <a:rPr lang="en-US" baseline="0" dirty="0" err="1"/>
              <a:t>cp</a:t>
            </a:r>
            <a:r>
              <a:rPr lang="en-US" baseline="0" dirty="0"/>
              <a:t> concision – </a:t>
            </a:r>
            <a:r>
              <a:rPr lang="en-US" baseline="0" dirty="0" err="1"/>
              <a:t>katatome</a:t>
            </a:r>
            <a:r>
              <a:rPr lang="en-US" baseline="0" dirty="0"/>
              <a:t> – to cut down into the skin – to mutilate</a:t>
            </a:r>
          </a:p>
          <a:p>
            <a:r>
              <a:rPr lang="en-US" baseline="0" dirty="0"/>
              <a:t>The circumcision = Acts 10:45, Romans 3:30, Gal 2:7, </a:t>
            </a:r>
            <a:r>
              <a:rPr lang="en-US" baseline="0" dirty="0" err="1"/>
              <a:t>Eph</a:t>
            </a:r>
            <a:r>
              <a:rPr lang="en-US" baseline="0" dirty="0"/>
              <a:t> 2:11, Titus 1:10</a:t>
            </a:r>
          </a:p>
          <a:p>
            <a:r>
              <a:rPr lang="en-US" baseline="0" dirty="0"/>
              <a:t>Both are nothing. There is no longer Jew nor Gentile…Whether you are house of Israel or house of Judah KEEP THE COMMANDMENTS.</a:t>
            </a:r>
          </a:p>
          <a:p>
            <a:r>
              <a:rPr lang="en-US" u="sng" baseline="0" dirty="0"/>
              <a:t>Abide</a:t>
            </a:r>
            <a:r>
              <a:rPr lang="en-US" baseline="0" dirty="0"/>
              <a:t> – </a:t>
            </a:r>
            <a:r>
              <a:rPr lang="en-US" baseline="0" dirty="0" err="1"/>
              <a:t>meno</a:t>
            </a:r>
            <a:r>
              <a:rPr lang="en-US" baseline="0" dirty="0"/>
              <a:t> – continue, remain mainly from </a:t>
            </a:r>
            <a:r>
              <a:rPr lang="en-US" baseline="0" dirty="0" err="1"/>
              <a:t>yashav</a:t>
            </a:r>
            <a:r>
              <a:rPr lang="en-US" baseline="0" dirty="0"/>
              <a:t> (</a:t>
            </a:r>
            <a:r>
              <a:rPr lang="en-US" baseline="0" dirty="0" err="1"/>
              <a:t>shuv</a:t>
            </a:r>
            <a:r>
              <a:rPr lang="en-US" baseline="0" dirty="0"/>
              <a:t>) – </a:t>
            </a:r>
            <a:r>
              <a:rPr lang="en-US" baseline="0" dirty="0" err="1"/>
              <a:t>Bmid</a:t>
            </a:r>
            <a:r>
              <a:rPr lang="en-US" baseline="0" dirty="0"/>
              <a:t> 30:5 and ‘</a:t>
            </a:r>
            <a:r>
              <a:rPr lang="en-US" baseline="0" dirty="0" err="1"/>
              <a:t>amad</a:t>
            </a:r>
            <a:r>
              <a:rPr lang="en-US" baseline="0" dirty="0"/>
              <a:t> </a:t>
            </a:r>
            <a:r>
              <a:rPr lang="en-US" baseline="0" dirty="0" err="1"/>
              <a:t>Miz</a:t>
            </a:r>
            <a:r>
              <a:rPr lang="en-US" baseline="0" dirty="0"/>
              <a:t> 111:3</a:t>
            </a:r>
          </a:p>
          <a:p>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70</a:t>
            </a:fld>
            <a:endParaRPr lang="en-US"/>
          </a:p>
        </p:txBody>
      </p:sp>
    </p:spTree>
    <p:extLst>
      <p:ext uri="{BB962C8B-B14F-4D97-AF65-F5344CB8AC3E}">
        <p14:creationId xmlns:p14="http://schemas.microsoft.com/office/powerpoint/2010/main" val="193947303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culture of those days many</a:t>
            </a:r>
            <a:r>
              <a:rPr lang="en-US" baseline="0" dirty="0"/>
              <a:t> were born of parents of servitude. When it comes to Gods kingdom that has no bearing. But, as opposed to the circumcision, if you can be free (from man’s bondage) then do it. He that is called into the kingdom by the Master is no different than the freeborn that come into the kingdom. He who served man is now free in the kingdom and he who was free in the kingdom of men is now a servant to Messiah. </a:t>
            </a:r>
          </a:p>
          <a:p>
            <a:r>
              <a:rPr lang="en-US" baseline="0" dirty="0"/>
              <a:t>If you are called as a servant (not always referring to a ‘against his will slave’) then do not seek to be free in order to have establish your place in the kingdom.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71</a:t>
            </a:fld>
            <a:endParaRPr lang="en-US"/>
          </a:p>
        </p:txBody>
      </p:sp>
    </p:spTree>
    <p:extLst>
      <p:ext uri="{BB962C8B-B14F-4D97-AF65-F5344CB8AC3E}">
        <p14:creationId xmlns:p14="http://schemas.microsoft.com/office/powerpoint/2010/main" val="283046493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Parthenos</a:t>
            </a:r>
            <a:r>
              <a:rPr lang="en-US" baseline="0" dirty="0"/>
              <a:t> – assumed to be females here, I would assume that considering the current distress that he concludes with males also. No commandment from the Master as it concerns the issues in Corinth. </a:t>
            </a:r>
          </a:p>
          <a:p>
            <a:r>
              <a:rPr lang="en-US" baseline="0" dirty="0"/>
              <a:t>Judgment – </a:t>
            </a:r>
            <a:r>
              <a:rPr lang="en-US" baseline="0" dirty="0" err="1"/>
              <a:t>gnomey</a:t>
            </a:r>
            <a:r>
              <a:rPr lang="en-US" baseline="0" dirty="0"/>
              <a:t> – my knowledge through experience primarily from </a:t>
            </a:r>
            <a:r>
              <a:rPr lang="en-US" baseline="0" dirty="0" err="1"/>
              <a:t>da’at</a:t>
            </a:r>
            <a:endParaRPr lang="en-US" baseline="0" dirty="0"/>
          </a:p>
          <a:p>
            <a:r>
              <a:rPr lang="en-US" baseline="0" dirty="0"/>
              <a:t>What is the </a:t>
            </a:r>
            <a:r>
              <a:rPr lang="en-US" u="sng" baseline="0" dirty="0"/>
              <a:t>present distress</a:t>
            </a:r>
            <a:r>
              <a:rPr lang="en-US" baseline="0" dirty="0"/>
              <a:t>? – </a:t>
            </a:r>
            <a:r>
              <a:rPr lang="en-US" baseline="0" dirty="0" err="1"/>
              <a:t>anagkey</a:t>
            </a:r>
            <a:r>
              <a:rPr lang="en-US" baseline="0" dirty="0"/>
              <a:t> – </a:t>
            </a:r>
            <a:r>
              <a:rPr lang="en-US" baseline="0" dirty="0" err="1"/>
              <a:t>matzoq</a:t>
            </a:r>
            <a:r>
              <a:rPr lang="en-US" baseline="0" dirty="0"/>
              <a:t> – </a:t>
            </a:r>
            <a:r>
              <a:rPr lang="en-US" baseline="0" dirty="0" err="1"/>
              <a:t>Miz</a:t>
            </a:r>
            <a:r>
              <a:rPr lang="en-US" baseline="0" dirty="0"/>
              <a:t> 119:143 - </a:t>
            </a:r>
            <a:r>
              <a:rPr lang="en-US" baseline="0" dirty="0" err="1"/>
              <a:t>tzarah</a:t>
            </a:r>
            <a:r>
              <a:rPr lang="en-US" baseline="0" dirty="0"/>
              <a:t> – </a:t>
            </a:r>
            <a:r>
              <a:rPr lang="en-US" baseline="0" dirty="0" err="1"/>
              <a:t>Yirm</a:t>
            </a:r>
            <a:r>
              <a:rPr lang="en-US" baseline="0" dirty="0"/>
              <a:t> 30:7most believe it is a reference to the seemingly close tribulation that many of the saints (2 </a:t>
            </a:r>
            <a:r>
              <a:rPr lang="en-US" baseline="0" dirty="0" err="1"/>
              <a:t>Thess</a:t>
            </a:r>
            <a:r>
              <a:rPr lang="en-US" baseline="0" dirty="0"/>
              <a:t> 2) believed was imminent. Paul may have been saying that due to this belief his judgment would be to rather stay unmarried for being married takes the concerns and problems of one and now makes them the problems of two. However, he could also be referring to the persecution, rigors and sacrifice of this gospel being taken to the nations until that time.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72</a:t>
            </a:fld>
            <a:endParaRPr lang="en-US"/>
          </a:p>
        </p:txBody>
      </p:sp>
    </p:spTree>
    <p:extLst>
      <p:ext uri="{BB962C8B-B14F-4D97-AF65-F5344CB8AC3E}">
        <p14:creationId xmlns:p14="http://schemas.microsoft.com/office/powerpoint/2010/main" val="291835001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marriage</a:t>
            </a:r>
            <a:r>
              <a:rPr lang="en-US" baseline="0" dirty="0"/>
              <a:t> was frowned upon and discouraged in gnostic thinking Paul is referring to this when saying that marriage, contrary to gnostic thinking was not a sin. </a:t>
            </a:r>
          </a:p>
          <a:p>
            <a:r>
              <a:rPr lang="en-US" u="sng" baseline="0" dirty="0"/>
              <a:t>Trouble in the flesh</a:t>
            </a:r>
            <a:r>
              <a:rPr lang="en-US" u="none" baseline="0" dirty="0"/>
              <a:t> – </a:t>
            </a:r>
            <a:r>
              <a:rPr lang="en-US" u="none" baseline="0" dirty="0" err="1"/>
              <a:t>thilipsis</a:t>
            </a:r>
            <a:r>
              <a:rPr lang="en-US" u="none" baseline="0" dirty="0"/>
              <a:t> - may again be a reference to the work of the gospel. In 2 </a:t>
            </a:r>
            <a:r>
              <a:rPr lang="en-US" u="none" baseline="0" dirty="0" err="1"/>
              <a:t>Thess</a:t>
            </a:r>
            <a:r>
              <a:rPr lang="en-US" u="none" baseline="0" dirty="0"/>
              <a:t> 2 Paul seems to be telling the Thessalonians who believe they may have missed the events of 1 </a:t>
            </a:r>
            <a:r>
              <a:rPr lang="en-US" u="none" baseline="0" dirty="0" err="1"/>
              <a:t>Thess</a:t>
            </a:r>
            <a:r>
              <a:rPr lang="en-US" u="none" baseline="0" dirty="0"/>
              <a:t> 4, that certain things must take place first before that event takes place. </a:t>
            </a:r>
          </a:p>
          <a:p>
            <a:r>
              <a:rPr lang="en-US" u="none" baseline="0" dirty="0"/>
              <a:t>But I spare you = I am trying to spare you much trouble. As each day goes by time is shortened. So let your devotion to the things of the kingdom be as if you had no wife. This does not mean that you do not care for your wife and family, he is only talking of our individual attitude toward the things of the kingdom. Move in the kingdom as if you were not married. </a:t>
            </a:r>
            <a:endParaRPr lang="en-US" u="sng" dirty="0"/>
          </a:p>
        </p:txBody>
      </p:sp>
      <p:sp>
        <p:nvSpPr>
          <p:cNvPr id="4" name="Slide Number Placeholder 3"/>
          <p:cNvSpPr>
            <a:spLocks noGrp="1"/>
          </p:cNvSpPr>
          <p:nvPr>
            <p:ph type="sldNum" sz="quarter" idx="10"/>
          </p:nvPr>
        </p:nvSpPr>
        <p:spPr/>
        <p:txBody>
          <a:bodyPr/>
          <a:lstStyle/>
          <a:p>
            <a:fld id="{165C9931-6923-4E6F-8D62-081F00644AA2}" type="slidenum">
              <a:rPr lang="en-US" smtClean="0"/>
              <a:t>73</a:t>
            </a:fld>
            <a:endParaRPr lang="en-US"/>
          </a:p>
        </p:txBody>
      </p:sp>
    </p:spTree>
    <p:extLst>
      <p:ext uri="{BB962C8B-B14F-4D97-AF65-F5344CB8AC3E}">
        <p14:creationId xmlns:p14="http://schemas.microsoft.com/office/powerpoint/2010/main" val="1036928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a:ln>
                  <a:noFill/>
                </a:ln>
                <a:solidFill>
                  <a:prstClr val="black"/>
                </a:solidFill>
                <a:effectLst/>
                <a:uLnTx/>
                <a:uFillTx/>
                <a:latin typeface="+mn-lt"/>
                <a:ea typeface="+mn-ea"/>
                <a:cs typeface="+mn-cs"/>
              </a:rPr>
              <a:t>Sosthenes</a:t>
            </a:r>
            <a:r>
              <a:rPr kumimoji="0" lang="en-US" sz="1200" b="0" i="0" u="none" strike="noStrike" kern="1200" cap="none" spc="0" normalizeH="0" baseline="0" noProof="0" dirty="0">
                <a:ln>
                  <a:noFill/>
                </a:ln>
                <a:solidFill>
                  <a:prstClr val="black"/>
                </a:solidFill>
                <a:effectLst/>
                <a:uLnTx/>
                <a:uFillTx/>
                <a:latin typeface="+mn-lt"/>
                <a:ea typeface="+mn-ea"/>
                <a:cs typeface="+mn-cs"/>
              </a:rPr>
              <a:t> – deliver of his nation – some scholars believe it was a different </a:t>
            </a:r>
            <a:r>
              <a:rPr kumimoji="0" lang="en-US" sz="1200" b="0" i="0" u="none" strike="noStrike" kern="1200" cap="none" spc="0" normalizeH="0" baseline="0" noProof="0" dirty="0" err="1">
                <a:ln>
                  <a:noFill/>
                </a:ln>
                <a:solidFill>
                  <a:prstClr val="black"/>
                </a:solidFill>
                <a:effectLst/>
                <a:uLnTx/>
                <a:uFillTx/>
                <a:latin typeface="+mn-lt"/>
                <a:ea typeface="+mn-ea"/>
                <a:cs typeface="+mn-cs"/>
              </a:rPr>
              <a:t>Sosthenes</a:t>
            </a:r>
            <a:r>
              <a:rPr kumimoji="0" lang="en-US" sz="1200" b="0" i="0" u="none" strike="noStrike" kern="1200" cap="none" spc="0" normalizeH="0" baseline="0" noProof="0" dirty="0">
                <a:ln>
                  <a:noFill/>
                </a:ln>
                <a:solidFill>
                  <a:prstClr val="black"/>
                </a:solidFill>
                <a:effectLst/>
                <a:uLnTx/>
                <a:uFillTx/>
                <a:latin typeface="+mn-lt"/>
                <a:ea typeface="+mn-ea"/>
                <a:cs typeface="+mn-cs"/>
              </a:rPr>
              <a:t> because from their view the one that was </a:t>
            </a:r>
            <a:r>
              <a:rPr kumimoji="0" lang="en-US" sz="1200" b="0" i="0" u="none" strike="noStrike" kern="1200" cap="none" spc="0" normalizeH="0" baseline="0" noProof="0" dirty="0" err="1">
                <a:ln>
                  <a:noFill/>
                </a:ln>
                <a:solidFill>
                  <a:prstClr val="black"/>
                </a:solidFill>
                <a:effectLst/>
                <a:uLnTx/>
                <a:uFillTx/>
                <a:latin typeface="+mn-lt"/>
                <a:ea typeface="+mn-ea"/>
                <a:cs typeface="+mn-cs"/>
              </a:rPr>
              <a:t>Pauls</a:t>
            </a:r>
            <a:r>
              <a:rPr kumimoji="0" lang="en-US" sz="1200" b="0" i="0" u="none" strike="noStrike" kern="1200" cap="none" spc="0" normalizeH="0" baseline="0" noProof="0" dirty="0">
                <a:ln>
                  <a:noFill/>
                </a:ln>
                <a:solidFill>
                  <a:prstClr val="black"/>
                </a:solidFill>
                <a:effectLst/>
                <a:uLnTx/>
                <a:uFillTx/>
                <a:latin typeface="+mn-lt"/>
                <a:ea typeface="+mn-ea"/>
                <a:cs typeface="+mn-cs"/>
              </a:rPr>
              <a:t> companion would be a Christian as opposed to the Jew of Acts. If it was the same one then he must have converted to Christianity. (stupid statement). Most NT scholars believe he was the chief ruler of the synagogue there.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Mans wisdom or Liberal elitism, evolution is an elitists/critical  thinking view/ where creation is the view of the ignorant lower classes and the religious. Elites promote the idea of giving just enough to the poor to keep them that way but satisfy their guilt by wearing colored ribbons and showing they are. Same people that populate Hollywood and all their decadence. </a:t>
            </a:r>
          </a:p>
        </p:txBody>
      </p:sp>
      <p:sp>
        <p:nvSpPr>
          <p:cNvPr id="4" name="Slide Number Placeholder 3"/>
          <p:cNvSpPr>
            <a:spLocks noGrp="1"/>
          </p:cNvSpPr>
          <p:nvPr>
            <p:ph type="sldNum" sz="quarter" idx="10"/>
          </p:nvPr>
        </p:nvSpPr>
        <p:spPr/>
        <p:txBody>
          <a:bodyPr/>
          <a:lstStyle/>
          <a:p>
            <a:fld id="{165C9931-6923-4E6F-8D62-081F00644AA2}" type="slidenum">
              <a:rPr lang="en-US" smtClean="0"/>
              <a:t>7</a:t>
            </a:fld>
            <a:endParaRPr lang="en-US"/>
          </a:p>
        </p:txBody>
      </p:sp>
    </p:spTree>
    <p:extLst>
      <p:ext uri="{BB962C8B-B14F-4D97-AF65-F5344CB8AC3E}">
        <p14:creationId xmlns:p14="http://schemas.microsoft.com/office/powerpoint/2010/main" val="339561721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still hearing Paul’s experiential</a:t>
            </a:r>
            <a:r>
              <a:rPr lang="en-US" baseline="0" dirty="0"/>
              <a:t> counsel. The counsel concerning a wife is true here as well. Focus on the kingdom and not the cares of this world.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74</a:t>
            </a:fld>
            <a:endParaRPr lang="en-US"/>
          </a:p>
        </p:txBody>
      </p:sp>
    </p:spTree>
    <p:extLst>
      <p:ext uri="{BB962C8B-B14F-4D97-AF65-F5344CB8AC3E}">
        <p14:creationId xmlns:p14="http://schemas.microsoft.com/office/powerpoint/2010/main" val="159341705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Simply Paul’s practical realistic opinion</a:t>
            </a:r>
            <a:r>
              <a:rPr lang="en-US" baseline="0" dirty="0"/>
              <a:t> (remember how this began) about the hindrances in the work of the ministry. I personally waited until my children were out of the house before going on the road. Are these comments scripture? Are they </a:t>
            </a:r>
            <a:r>
              <a:rPr lang="en-US" baseline="0" dirty="0" err="1"/>
              <a:t>the</a:t>
            </a:r>
            <a:r>
              <a:rPr lang="en-US" b="1" u="sng" baseline="0" dirty="0" err="1"/>
              <a:t>op</a:t>
            </a:r>
            <a:r>
              <a:rPr lang="en-US" baseline="0" dirty="0" err="1"/>
              <a:t>neustos</a:t>
            </a:r>
            <a:r>
              <a:rPr lang="en-US" baseline="0" dirty="0"/>
              <a:t>? I say yes. But Paul makes it a point to say this is his counsel that is inspired by the Holy Spirit through God’s mercy for his faithfulness.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75</a:t>
            </a:fld>
            <a:endParaRPr lang="en-US"/>
          </a:p>
        </p:txBody>
      </p:sp>
    </p:spTree>
    <p:extLst>
      <p:ext uri="{BB962C8B-B14F-4D97-AF65-F5344CB8AC3E}">
        <p14:creationId xmlns:p14="http://schemas.microsoft.com/office/powerpoint/2010/main" val="169582069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Paul continues</a:t>
            </a:r>
            <a:r>
              <a:rPr lang="en-US" baseline="0" dirty="0"/>
              <a:t> with the same thing for the women in the exile living under various kingdom’s of men.  Paul is tempering the gnostic view that marriage (1 Tim 4) is to abstained from. Rather, it is a hindrance in the ministry. I have given similar advice in other areas of ministry. i.e. marriage is a good thing in this world. The family is the foundation of a moral and ethical society or community. But if neither of you has a job and you are both in school then perhaps it would be a </a:t>
            </a:r>
            <a:r>
              <a:rPr lang="en-US" baseline="0" dirty="0" err="1"/>
              <a:t>stumblingblock</a:t>
            </a:r>
            <a:r>
              <a:rPr lang="en-US" baseline="0" dirty="0"/>
              <a:t> for your degrees. When married it is a good thing to have children. But if you both plan to get your education and obtain the career you dreamed for all your life, a child, whom you have to devote most of your time to, might be an obstacle. </a:t>
            </a:r>
          </a:p>
          <a:p>
            <a:r>
              <a:rPr lang="en-US" u="sng" baseline="0" dirty="0"/>
              <a:t>Cast a snare </a:t>
            </a:r>
            <a:r>
              <a:rPr lang="en-US" baseline="0" dirty="0"/>
              <a:t>– </a:t>
            </a:r>
            <a:r>
              <a:rPr lang="en-US" baseline="0" dirty="0" err="1"/>
              <a:t>brochos</a:t>
            </a:r>
            <a:r>
              <a:rPr lang="en-US" baseline="0" dirty="0"/>
              <a:t> –  from </a:t>
            </a:r>
            <a:r>
              <a:rPr lang="en-US" baseline="0" dirty="0" err="1"/>
              <a:t>moqesh</a:t>
            </a:r>
            <a:r>
              <a:rPr lang="en-US" baseline="0" dirty="0"/>
              <a:t> - </a:t>
            </a:r>
            <a:r>
              <a:rPr lang="en-US" baseline="0" dirty="0" err="1"/>
              <a:t>Mishlei</a:t>
            </a:r>
            <a:r>
              <a:rPr lang="en-US" baseline="0" dirty="0"/>
              <a:t> 22:25, </a:t>
            </a:r>
            <a:r>
              <a:rPr lang="en-US" baseline="0" dirty="0" err="1"/>
              <a:t>Dvar</a:t>
            </a:r>
            <a:r>
              <a:rPr lang="en-US" baseline="0" dirty="0"/>
              <a:t> 7:25 - restrain or cast a noose upon you. i.e. the gnostic view. Some believe it is a reference to the famous gladiator </a:t>
            </a:r>
            <a:r>
              <a:rPr lang="en-US" baseline="0" dirty="0" err="1"/>
              <a:t>Retiaruis</a:t>
            </a:r>
            <a:r>
              <a:rPr lang="en-US" baseline="0" dirty="0"/>
              <a:t> (</a:t>
            </a:r>
            <a:r>
              <a:rPr lang="en-US" baseline="0" dirty="0" err="1"/>
              <a:t>ree</a:t>
            </a:r>
            <a:r>
              <a:rPr lang="en-US" baseline="0" dirty="0"/>
              <a:t>-she-</a:t>
            </a:r>
            <a:r>
              <a:rPr lang="en-US" baseline="0" dirty="0" err="1"/>
              <a:t>ar</a:t>
            </a:r>
            <a:r>
              <a:rPr lang="en-US" baseline="0" dirty="0"/>
              <a:t>-</a:t>
            </a:r>
            <a:r>
              <a:rPr lang="en-US" baseline="0" dirty="0" err="1"/>
              <a:t>ee</a:t>
            </a:r>
            <a:r>
              <a:rPr lang="en-US" baseline="0" dirty="0"/>
              <a:t>-us) who fought with a net thrown over his adversaries. </a:t>
            </a:r>
          </a:p>
          <a:p>
            <a:r>
              <a:rPr lang="en-US" u="sng" baseline="0" dirty="0"/>
              <a:t>Comely </a:t>
            </a:r>
            <a:r>
              <a:rPr lang="en-US" baseline="0" dirty="0"/>
              <a:t>– well-formed (orderly) honorable.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76</a:t>
            </a:fld>
            <a:endParaRPr lang="en-US"/>
          </a:p>
        </p:txBody>
      </p:sp>
    </p:spTree>
    <p:extLst>
      <p:ext uri="{BB962C8B-B14F-4D97-AF65-F5344CB8AC3E}">
        <p14:creationId xmlns:p14="http://schemas.microsoft.com/office/powerpoint/2010/main" val="339087162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again, it was considered a sin, if you will in</a:t>
            </a:r>
            <a:r>
              <a:rPr lang="en-US" baseline="0" dirty="0"/>
              <a:t> many of the gnostic sects. He is trying to counter that. Most translations and interpretations of this particular passage, including the AENT, see this as a man dealing with his daughter. I think the Aramaic says it best: “But of anyone thinks he is acting wrongly on account of his maiden (daughter) because she has passed her time, and he has not presented to her a husband, and it be fitting he present her, let him do his own will, he does not sin let her be married.” </a:t>
            </a:r>
          </a:p>
          <a:p>
            <a:r>
              <a:rPr lang="en-US" u="sng" baseline="0" dirty="0"/>
              <a:t>Wrongly </a:t>
            </a:r>
            <a:r>
              <a:rPr lang="en-US" baseline="0" dirty="0"/>
              <a:t>– </a:t>
            </a:r>
            <a:r>
              <a:rPr lang="en-US" baseline="0" dirty="0" err="1"/>
              <a:t>charaph</a:t>
            </a:r>
            <a:r>
              <a:rPr lang="en-US" baseline="0" dirty="0"/>
              <a:t> – to shame or disgrace</a:t>
            </a:r>
          </a:p>
          <a:p>
            <a:r>
              <a:rPr lang="en-US" baseline="0" dirty="0"/>
              <a:t>Pass the flower of her age – </a:t>
            </a:r>
            <a:r>
              <a:rPr lang="en-US" baseline="0" dirty="0" err="1"/>
              <a:t>up</a:t>
            </a:r>
            <a:r>
              <a:rPr lang="en-US" b="1" u="sng" baseline="0" dirty="0" err="1"/>
              <a:t>er</a:t>
            </a:r>
            <a:r>
              <a:rPr lang="en-US" baseline="0" dirty="0" err="1"/>
              <a:t>akmos</a:t>
            </a:r>
            <a:r>
              <a:rPr lang="en-US" baseline="0" dirty="0"/>
              <a:t> </a:t>
            </a:r>
            <a:r>
              <a:rPr lang="en-US" baseline="0" dirty="0" err="1"/>
              <a:t>huper</a:t>
            </a:r>
            <a:r>
              <a:rPr lang="en-US" baseline="0" dirty="0"/>
              <a:t> – beyond </a:t>
            </a:r>
            <a:r>
              <a:rPr lang="en-US" baseline="0" dirty="0" err="1"/>
              <a:t>akmeyn</a:t>
            </a:r>
            <a:r>
              <a:rPr lang="en-US" baseline="0" dirty="0"/>
              <a:t> – moment or time. </a:t>
            </a:r>
          </a:p>
          <a:p>
            <a:r>
              <a:rPr lang="en-US" baseline="0" dirty="0"/>
              <a:t>Flowers precede the fruit. </a:t>
            </a:r>
          </a:p>
          <a:p>
            <a:r>
              <a:rPr lang="en-US" baseline="0" dirty="0"/>
              <a:t>The second part here is saying that if a father is </a:t>
            </a:r>
            <a:r>
              <a:rPr lang="en-US" baseline="0" dirty="0" err="1"/>
              <a:t>stedfast</a:t>
            </a:r>
            <a:r>
              <a:rPr lang="en-US" baseline="0" dirty="0"/>
              <a:t> and resolved in his heart to keep his daughter and not let her marry , then this is good also. This is the Biblical culture in spite of our western ways.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77</a:t>
            </a:fld>
            <a:endParaRPr lang="en-US"/>
          </a:p>
        </p:txBody>
      </p:sp>
    </p:spTree>
    <p:extLst>
      <p:ext uri="{BB962C8B-B14F-4D97-AF65-F5344CB8AC3E}">
        <p14:creationId xmlns:p14="http://schemas.microsoft.com/office/powerpoint/2010/main" val="78247267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first part in</a:t>
            </a:r>
            <a:r>
              <a:rPr lang="en-US" baseline="0" dirty="0"/>
              <a:t> context is the background of speaking of a father and his daughter. Given not in marriage, considering the dedication to the work of the ministry is better. I do not believe this is advice for all fathers and </a:t>
            </a:r>
            <a:r>
              <a:rPr lang="en-US" baseline="0"/>
              <a:t>all daughters</a:t>
            </a:r>
            <a:r>
              <a:rPr lang="en-US" baseline="0" dirty="0"/>
              <a:t>. </a:t>
            </a:r>
          </a:p>
          <a:p>
            <a:r>
              <a:rPr lang="en-US" u="sng" baseline="0" dirty="0"/>
              <a:t>Wife is bound </a:t>
            </a:r>
            <a:r>
              <a:rPr lang="en-US" baseline="0" dirty="0"/>
              <a:t>– i.e. once you do this then….</a:t>
            </a:r>
            <a:r>
              <a:rPr lang="en-US" baseline="0" dirty="0" err="1"/>
              <a:t>Bmid</a:t>
            </a:r>
            <a:r>
              <a:rPr lang="en-US" baseline="0" dirty="0"/>
              <a:t> 30:7 laws of vows</a:t>
            </a:r>
          </a:p>
          <a:p>
            <a:r>
              <a:rPr lang="en-US" u="sng" baseline="0" dirty="0"/>
              <a:t>Only in the Master - </a:t>
            </a:r>
            <a:r>
              <a:rPr lang="en-US" baseline="0" dirty="0"/>
              <a:t>If she does, do not go out and be unequally yoked</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78</a:t>
            </a:fld>
            <a:endParaRPr lang="en-US"/>
          </a:p>
        </p:txBody>
      </p:sp>
    </p:spTree>
    <p:extLst>
      <p:ext uri="{BB962C8B-B14F-4D97-AF65-F5344CB8AC3E}">
        <p14:creationId xmlns:p14="http://schemas.microsoft.com/office/powerpoint/2010/main" val="285588814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Happy - </a:t>
            </a:r>
            <a:r>
              <a:rPr lang="en-US" b="1" u="sng" dirty="0" err="1"/>
              <a:t>es</a:t>
            </a:r>
            <a:r>
              <a:rPr lang="en-US" dirty="0" err="1"/>
              <a:t>her</a:t>
            </a:r>
            <a:endParaRPr lang="en-US" dirty="0"/>
          </a:p>
          <a:p>
            <a:r>
              <a:rPr lang="en-US" dirty="0"/>
              <a:t>I think – </a:t>
            </a:r>
            <a:r>
              <a:rPr lang="en-US" dirty="0" err="1"/>
              <a:t>dokoh</a:t>
            </a:r>
            <a:r>
              <a:rPr lang="en-US" baseline="0" dirty="0"/>
              <a:t> – it seems to me, my judgment from </a:t>
            </a:r>
            <a:r>
              <a:rPr lang="en-US" baseline="0" dirty="0" err="1"/>
              <a:t>nadav</a:t>
            </a:r>
            <a:r>
              <a:rPr lang="en-US" baseline="0" dirty="0"/>
              <a:t> (willingly, freewill offering) and tov</a:t>
            </a:r>
          </a:p>
          <a:p>
            <a:r>
              <a:rPr lang="en-US" baseline="0" dirty="0"/>
              <a:t>Conclude short discussion of the freewill or judgment of elders in the congregation. Mt 18:15-20 </a:t>
            </a:r>
            <a:r>
              <a:rPr lang="en-US" baseline="0" dirty="0" err="1"/>
              <a:t>cp</a:t>
            </a:r>
            <a:r>
              <a:rPr lang="en-US" baseline="0" dirty="0"/>
              <a:t> </a:t>
            </a:r>
            <a:r>
              <a:rPr lang="en-US" baseline="0" dirty="0" err="1"/>
              <a:t>Vay</a:t>
            </a:r>
            <a:r>
              <a:rPr lang="en-US" baseline="0" dirty="0"/>
              <a:t> 6:2-7, </a:t>
            </a:r>
            <a:r>
              <a:rPr lang="en-US" baseline="0" dirty="0" err="1"/>
              <a:t>Miz</a:t>
            </a:r>
            <a:r>
              <a:rPr lang="en-US" baseline="0" dirty="0"/>
              <a:t> 141:5, </a:t>
            </a:r>
            <a:r>
              <a:rPr lang="en-US" baseline="0" dirty="0" err="1"/>
              <a:t>Mishlei</a:t>
            </a:r>
            <a:r>
              <a:rPr lang="en-US" baseline="0" dirty="0"/>
              <a:t> 25:9-10</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79</a:t>
            </a:fld>
            <a:endParaRPr lang="en-US"/>
          </a:p>
        </p:txBody>
      </p:sp>
    </p:spTree>
    <p:extLst>
      <p:ext uri="{BB962C8B-B14F-4D97-AF65-F5344CB8AC3E}">
        <p14:creationId xmlns:p14="http://schemas.microsoft.com/office/powerpoint/2010/main" val="96291691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More controversies to go. Wisdom vs knowledge,</a:t>
            </a:r>
            <a:r>
              <a:rPr lang="en-US" u="none" baseline="0" dirty="0"/>
              <a:t> carnal vs spiritual, puffed up vs spirit of meekness, fornication, marriage issues, circumcision, moons, names, polygyny, </a:t>
            </a:r>
            <a:r>
              <a:rPr lang="en-US" u="none" baseline="0" dirty="0" err="1"/>
              <a:t>headcoverings</a:t>
            </a:r>
            <a:r>
              <a:rPr lang="en-US" u="none" baseline="0" dirty="0"/>
              <a:t>, flat earth conspiracies. Paul sometimes gives his opinion via the </a:t>
            </a:r>
            <a:r>
              <a:rPr lang="en-US" u="none" baseline="0" dirty="0" err="1"/>
              <a:t>Ruach</a:t>
            </a:r>
            <a:r>
              <a:rPr lang="en-US" u="none" baseline="0" dirty="0"/>
              <a:t>. Narrative vs commandments </a:t>
            </a:r>
            <a:r>
              <a:rPr lang="en-US" u="none" dirty="0"/>
              <a:t>This</a:t>
            </a:r>
            <a:r>
              <a:rPr lang="en-US" u="none" baseline="0" dirty="0"/>
              <a:t> issue is probably what is at the heart of the problems in Corinth. The city is full of idols and gods.</a:t>
            </a:r>
          </a:p>
          <a:p>
            <a:r>
              <a:rPr lang="en-US" u="none" baseline="0" dirty="0"/>
              <a:t>Traditional view of this chapter – Christians can eat all things now but we must be careful not to offend a weaker brother (those still keeping commandments)</a:t>
            </a:r>
            <a:endParaRPr lang="en-US" u="none" dirty="0"/>
          </a:p>
          <a:p>
            <a:r>
              <a:rPr lang="en-US" u="sng" dirty="0"/>
              <a:t>Touching</a:t>
            </a:r>
            <a:r>
              <a:rPr lang="en-US" dirty="0"/>
              <a:t> – </a:t>
            </a:r>
            <a:r>
              <a:rPr lang="en-US" dirty="0" err="1"/>
              <a:t>peri</a:t>
            </a:r>
            <a:r>
              <a:rPr lang="en-US" dirty="0"/>
              <a:t> – surrounding</a:t>
            </a:r>
            <a:r>
              <a:rPr lang="en-US" baseline="0" dirty="0"/>
              <a:t> encircling from </a:t>
            </a:r>
            <a:r>
              <a:rPr lang="en-US" baseline="0" dirty="0" err="1"/>
              <a:t>naga</a:t>
            </a:r>
            <a:r>
              <a:rPr lang="en-US" baseline="0" dirty="0"/>
              <a:t>’ – </a:t>
            </a:r>
            <a:r>
              <a:rPr lang="en-US" baseline="0" dirty="0" err="1"/>
              <a:t>Bere</a:t>
            </a:r>
            <a:r>
              <a:rPr lang="en-US" baseline="0" dirty="0"/>
              <a:t> 12:17 – because of</a:t>
            </a:r>
            <a:endParaRPr lang="en-US" dirty="0"/>
          </a:p>
          <a:p>
            <a:r>
              <a:rPr lang="en-US" u="sng" dirty="0"/>
              <a:t>Idols</a:t>
            </a:r>
            <a:r>
              <a:rPr lang="en-US" baseline="0" dirty="0"/>
              <a:t> –</a:t>
            </a:r>
            <a:r>
              <a:rPr lang="en-US" baseline="0" dirty="0" err="1"/>
              <a:t>Pesel</a:t>
            </a:r>
            <a:r>
              <a:rPr lang="en-US" baseline="0" dirty="0"/>
              <a:t> – </a:t>
            </a:r>
            <a:r>
              <a:rPr lang="en-US" baseline="0" dirty="0" err="1"/>
              <a:t>Shemot</a:t>
            </a:r>
            <a:r>
              <a:rPr lang="en-US" baseline="0" dirty="0"/>
              <a:t> 20:4 to carve out – </a:t>
            </a:r>
            <a:r>
              <a:rPr lang="en-US" baseline="0" dirty="0" err="1"/>
              <a:t>petzel</a:t>
            </a:r>
            <a:r>
              <a:rPr lang="en-US" baseline="0" dirty="0"/>
              <a:t> to peel </a:t>
            </a:r>
            <a:r>
              <a:rPr lang="en-US" baseline="0" dirty="0" err="1"/>
              <a:t>Bere</a:t>
            </a:r>
            <a:r>
              <a:rPr lang="en-US" baseline="0" dirty="0"/>
              <a:t> 30:37 take something natural and carve or remove something from it to your liking</a:t>
            </a:r>
          </a:p>
          <a:p>
            <a:pPr marL="228600" indent="-228600">
              <a:buAutoNum type="arabicPeriod"/>
            </a:pPr>
            <a:r>
              <a:rPr lang="en-US" baseline="0" dirty="0" err="1"/>
              <a:t>Teraphiym</a:t>
            </a:r>
            <a:r>
              <a:rPr lang="en-US" baseline="0" dirty="0"/>
              <a:t> – 1</a:t>
            </a:r>
            <a:r>
              <a:rPr lang="en-US" baseline="30000" dirty="0"/>
              <a:t>st</a:t>
            </a:r>
            <a:r>
              <a:rPr lang="en-US" baseline="0" dirty="0"/>
              <a:t> </a:t>
            </a:r>
            <a:r>
              <a:rPr lang="en-US" baseline="0" dirty="0" err="1"/>
              <a:t>Bere</a:t>
            </a:r>
            <a:r>
              <a:rPr lang="en-US" baseline="0" dirty="0"/>
              <a:t> 31:19 – images – </a:t>
            </a:r>
            <a:r>
              <a:rPr lang="en-US" baseline="0" dirty="0" err="1"/>
              <a:t>poss</a:t>
            </a:r>
            <a:r>
              <a:rPr lang="en-US" baseline="0" dirty="0"/>
              <a:t> </a:t>
            </a:r>
            <a:r>
              <a:rPr lang="en-US" baseline="0" dirty="0" err="1"/>
              <a:t>tereph</a:t>
            </a:r>
            <a:r>
              <a:rPr lang="en-US" baseline="0" dirty="0"/>
              <a:t>/</a:t>
            </a:r>
            <a:r>
              <a:rPr lang="en-US" baseline="0" dirty="0" err="1"/>
              <a:t>teraphyah</a:t>
            </a:r>
            <a:r>
              <a:rPr lang="en-US" baseline="0" dirty="0"/>
              <a:t> – therapy - heal cure – carries idea of household i.e. things we keep to give us hope and strength or cure us. 3 times</a:t>
            </a:r>
          </a:p>
          <a:p>
            <a:pPr marL="228600" indent="-228600">
              <a:buAutoNum type="arabicPeriod"/>
            </a:pPr>
            <a:r>
              <a:rPr lang="en-US" baseline="0" dirty="0" err="1"/>
              <a:t>Giluliym</a:t>
            </a:r>
            <a:r>
              <a:rPr lang="en-US" baseline="0" dirty="0"/>
              <a:t> – most often – bowl or round shaped – </a:t>
            </a:r>
            <a:r>
              <a:rPr lang="en-US" baseline="0" dirty="0" err="1"/>
              <a:t>Yech</a:t>
            </a:r>
            <a:r>
              <a:rPr lang="en-US" baseline="0" dirty="0"/>
              <a:t> 37:23 - 18 times</a:t>
            </a:r>
          </a:p>
          <a:p>
            <a:pPr marL="0" indent="0">
              <a:buNone/>
            </a:pPr>
            <a:r>
              <a:rPr lang="en-US" baseline="0" dirty="0"/>
              <a:t>3. ‘</a:t>
            </a:r>
            <a:r>
              <a:rPr lang="en-US" baseline="0" dirty="0" err="1"/>
              <a:t>otzev</a:t>
            </a:r>
            <a:r>
              <a:rPr lang="en-US" baseline="0" dirty="0"/>
              <a:t> – Hosea 4:17 – root – </a:t>
            </a:r>
            <a:r>
              <a:rPr lang="en-US" baseline="0" dirty="0" err="1"/>
              <a:t>Bere</a:t>
            </a:r>
            <a:r>
              <a:rPr lang="en-US" baseline="0" dirty="0"/>
              <a:t> 3:16 – hold back, sorrow to grieve – 12 times</a:t>
            </a:r>
          </a:p>
          <a:p>
            <a:pPr marL="0" indent="0">
              <a:buNone/>
            </a:pPr>
            <a:r>
              <a:rPr lang="en-US" baseline="0" dirty="0"/>
              <a:t>4. ‘</a:t>
            </a:r>
            <a:r>
              <a:rPr lang="en-US" baseline="0" dirty="0" err="1"/>
              <a:t>eloah</a:t>
            </a:r>
            <a:r>
              <a:rPr lang="en-US" baseline="0" dirty="0"/>
              <a:t> – gods – </a:t>
            </a:r>
            <a:r>
              <a:rPr lang="en-US" baseline="0" dirty="0" err="1"/>
              <a:t>Bmid</a:t>
            </a:r>
            <a:r>
              <a:rPr lang="en-US" baseline="0" dirty="0"/>
              <a:t> 25:1-3 – times – this is our context in Corinth</a:t>
            </a:r>
          </a:p>
          <a:p>
            <a:pPr marL="0" indent="0">
              <a:buNone/>
            </a:pPr>
            <a:r>
              <a:rPr lang="en-US" baseline="0" dirty="0"/>
              <a:t>Eating/offerings to idols much more intimate than our religious culture sees. Luke 7:34, Mk 2:15 – </a:t>
            </a:r>
            <a:r>
              <a:rPr lang="en-US" baseline="0" dirty="0" err="1"/>
              <a:t>Yeshua</a:t>
            </a:r>
            <a:r>
              <a:rPr lang="en-US" baseline="0" dirty="0"/>
              <a:t> eating with Pharisees – can Hebrew roots teachers be idols?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a:ln>
                  <a:noFill/>
                </a:ln>
                <a:solidFill>
                  <a:prstClr val="black"/>
                </a:solidFill>
                <a:effectLst/>
                <a:uLnTx/>
                <a:uFillTx/>
                <a:latin typeface="+mn-lt"/>
                <a:ea typeface="+mn-ea"/>
                <a:cs typeface="+mn-cs"/>
              </a:rPr>
              <a:t>Bmid</a:t>
            </a:r>
            <a:r>
              <a:rPr kumimoji="0" lang="en-US" sz="1200" b="0" i="0" u="none" strike="noStrike" kern="1200" cap="none" spc="0" normalizeH="0" baseline="0" noProof="0" dirty="0">
                <a:ln>
                  <a:noFill/>
                </a:ln>
                <a:solidFill>
                  <a:prstClr val="black"/>
                </a:solidFill>
                <a:effectLst/>
                <a:uLnTx/>
                <a:uFillTx/>
                <a:latin typeface="+mn-lt"/>
                <a:ea typeface="+mn-ea"/>
                <a:cs typeface="+mn-cs"/>
              </a:rPr>
              <a:t> 25:1-3 – joined (harlot of chap 6) the constant theme of worshipping false gods is connected with the things we eat and celebrate (Col 2) Hit 2:14 (discuss story of Balaam later)</a:t>
            </a:r>
          </a:p>
          <a:p>
            <a:pPr marL="0" indent="0">
              <a:buNone/>
            </a:pPr>
            <a:endParaRPr lang="en-US" baseline="0" dirty="0"/>
          </a:p>
          <a:p>
            <a:r>
              <a:rPr lang="en-US" u="sng" baseline="0" dirty="0"/>
              <a:t>We know </a:t>
            </a:r>
            <a:r>
              <a:rPr lang="en-US" baseline="0" dirty="0"/>
              <a:t>– </a:t>
            </a:r>
            <a:r>
              <a:rPr lang="en-US" baseline="0" dirty="0" err="1"/>
              <a:t>eido</a:t>
            </a:r>
            <a:r>
              <a:rPr lang="en-US" baseline="0" dirty="0"/>
              <a:t>/</a:t>
            </a:r>
            <a:r>
              <a:rPr lang="en-US" baseline="0" dirty="0" err="1"/>
              <a:t>oida</a:t>
            </a:r>
            <a:r>
              <a:rPr lang="en-US" baseline="0" dirty="0"/>
              <a:t> – a perception based upon fullness or completeness - this word is the root of the Greek word for idols – knowing, which Paul will relate to one’s conscience later. </a:t>
            </a:r>
            <a:r>
              <a:rPr lang="en-US" baseline="0" dirty="0" err="1"/>
              <a:t>Ra’ah</a:t>
            </a:r>
            <a:r>
              <a:rPr lang="en-US" baseline="0" dirty="0"/>
              <a:t> – to see, perceive -  1</a:t>
            </a:r>
            <a:r>
              <a:rPr lang="en-US" baseline="30000" dirty="0"/>
              <a:t>st</a:t>
            </a:r>
            <a:r>
              <a:rPr lang="en-US" baseline="0" dirty="0"/>
              <a:t> </a:t>
            </a:r>
            <a:r>
              <a:rPr lang="en-US" baseline="0" dirty="0" err="1"/>
              <a:t>Bere</a:t>
            </a:r>
            <a:r>
              <a:rPr lang="en-US" baseline="0" dirty="0"/>
              <a:t> 1:4 also </a:t>
            </a:r>
            <a:r>
              <a:rPr lang="en-US" baseline="0" dirty="0" err="1"/>
              <a:t>da’at</a:t>
            </a:r>
            <a:r>
              <a:rPr lang="en-US" baseline="0" dirty="0"/>
              <a:t> – </a:t>
            </a:r>
            <a:r>
              <a:rPr lang="en-US" baseline="0" dirty="0" err="1"/>
              <a:t>Bere</a:t>
            </a:r>
            <a:r>
              <a:rPr lang="en-US" baseline="0" dirty="0"/>
              <a:t> 2:9 </a:t>
            </a:r>
            <a:r>
              <a:rPr lang="en-US" baseline="0" dirty="0" err="1"/>
              <a:t>cp</a:t>
            </a:r>
            <a:r>
              <a:rPr lang="en-US" baseline="0" dirty="0"/>
              <a:t> </a:t>
            </a:r>
            <a:r>
              <a:rPr lang="en-US" baseline="0" dirty="0" err="1"/>
              <a:t>Bere</a:t>
            </a:r>
            <a:r>
              <a:rPr lang="en-US" baseline="0" dirty="0"/>
              <a:t> 3:5-6 the understanding of the Creator vs the understanding of the adversary. God’s knowledge will now be filtered through a fallen mind and nature. All this a response to Gnosticism. </a:t>
            </a:r>
          </a:p>
          <a:p>
            <a:r>
              <a:rPr lang="en-US" u="sng" dirty="0"/>
              <a:t>Knowledge</a:t>
            </a:r>
            <a:r>
              <a:rPr lang="en-US" baseline="0" dirty="0"/>
              <a:t> – gnosis (gnostic) an ongoing gaining or gathering of understanding (experiential) “know it </a:t>
            </a:r>
            <a:r>
              <a:rPr lang="en-US" baseline="0" dirty="0" err="1"/>
              <a:t>alls</a:t>
            </a:r>
            <a:r>
              <a:rPr lang="en-US" baseline="0" dirty="0"/>
              <a:t>” is a form of idol worship. Man’s wisdom over YHVH. Intellectual elites. This was the ultimate goal of Gnosticism. </a:t>
            </a:r>
          </a:p>
          <a:p>
            <a:r>
              <a:rPr lang="en-US" u="sng" baseline="0" dirty="0" err="1"/>
              <a:t>Puffeth</a:t>
            </a:r>
            <a:r>
              <a:rPr lang="en-US" u="sng" baseline="0" dirty="0"/>
              <a:t> up </a:t>
            </a:r>
            <a:r>
              <a:rPr lang="en-US" baseline="0" dirty="0"/>
              <a:t>– </a:t>
            </a:r>
            <a:r>
              <a:rPr lang="en-US" baseline="0" dirty="0" err="1"/>
              <a:t>phuo</a:t>
            </a:r>
            <a:r>
              <a:rPr lang="en-US" baseline="0" dirty="0"/>
              <a:t> – blown up</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en-US" baseline="0" dirty="0"/>
              <a:t>1. God has given me deep knowledge 2. </a:t>
            </a:r>
            <a:r>
              <a:rPr kumimoji="0" lang="en-US" altLang="en-US" sz="40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And if you do not agree with this profound revelation then there is a lack of understanding on your part 3. Why won’t these people listen to this truth? 4. </a:t>
            </a:r>
            <a:r>
              <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“Show me in the Bible where it says…”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5. “Nowhere in the Bible does it say…”</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     Carol’s umbrella!</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6. “I did a study on that and…”</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7. “…and I would like you to tell me where I am wrong…”</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8. “If you do not understand this then you cannot understand the rest of the Bible.”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rPr>
              <a:t>9. “This is the most important thing…” </a:t>
            </a:r>
            <a:r>
              <a:rPr kumimoji="0" lang="en-US" sz="1200" b="0" i="0" u="none" strike="noStrike" kern="1200" cap="none" spc="0" normalizeH="0" baseline="0" noProof="0" dirty="0" err="1">
                <a:ln>
                  <a:noFill/>
                </a:ln>
                <a:solidFill>
                  <a:prstClr val="black"/>
                </a:solidFill>
                <a:effectLst/>
                <a:uLnTx/>
                <a:uFillTx/>
                <a:latin typeface="+mn-lt"/>
                <a:ea typeface="+mn-ea"/>
                <a:cs typeface="+mn-cs"/>
              </a:rPr>
              <a:t>Mishlei</a:t>
            </a:r>
            <a:r>
              <a:rPr kumimoji="0" lang="en-US" sz="1200" b="0" i="0" u="none" strike="noStrike" kern="1200" cap="none" spc="0" normalizeH="0" baseline="0" noProof="0" dirty="0">
                <a:ln>
                  <a:noFill/>
                </a:ln>
                <a:solidFill>
                  <a:prstClr val="black"/>
                </a:solidFill>
                <a:effectLst/>
                <a:uLnTx/>
                <a:uFillTx/>
                <a:latin typeface="+mn-lt"/>
                <a:ea typeface="+mn-ea"/>
                <a:cs typeface="+mn-cs"/>
              </a:rPr>
              <a:t> 26:12</a:t>
            </a:r>
            <a:endParaRPr kumimoji="0" lang="en-US" altLang="en-US" sz="2800" b="0" i="0" u="none" strike="noStrike" kern="1200" cap="none" spc="0" normalizeH="0" baseline="0" noProof="0" dirty="0">
              <a:ln>
                <a:noFill/>
              </a:ln>
              <a:solidFill>
                <a:srgbClr val="000000"/>
              </a:solidFill>
              <a:effectLst/>
              <a:uLnTx/>
              <a:uFillTx/>
              <a:latin typeface="MV Boli" panose="02000500030200090000" pitchFamily="2" charset="0"/>
              <a:ea typeface="+mn-ea"/>
              <a:cs typeface="Arial"/>
            </a:endParaRPr>
          </a:p>
          <a:p>
            <a:r>
              <a:rPr lang="en-US" u="sng" baseline="0" dirty="0"/>
              <a:t>Edify</a:t>
            </a:r>
            <a:r>
              <a:rPr lang="en-US" baseline="0" dirty="0"/>
              <a:t> – </a:t>
            </a:r>
            <a:r>
              <a:rPr lang="en-US" baseline="0" dirty="0" err="1"/>
              <a:t>oikodomeo</a:t>
            </a:r>
            <a:r>
              <a:rPr lang="en-US" baseline="0" dirty="0"/>
              <a:t> – build up – </a:t>
            </a:r>
            <a:r>
              <a:rPr lang="en-US" baseline="0" dirty="0" err="1"/>
              <a:t>banah</a:t>
            </a:r>
            <a:r>
              <a:rPr lang="en-US" baseline="0" dirty="0"/>
              <a:t> – 1 </a:t>
            </a:r>
            <a:r>
              <a:rPr lang="en-US" baseline="0" dirty="0" err="1"/>
              <a:t>Cor</a:t>
            </a:r>
            <a:r>
              <a:rPr lang="en-US" baseline="0" dirty="0"/>
              <a:t> 14:12</a:t>
            </a:r>
          </a:p>
          <a:p>
            <a:r>
              <a:rPr lang="en-US" baseline="0" dirty="0"/>
              <a:t>Discussion of balance of knowledge and love. ‘</a:t>
            </a:r>
            <a:r>
              <a:rPr lang="en-US" baseline="0" dirty="0" err="1"/>
              <a:t>ahav</a:t>
            </a:r>
            <a:r>
              <a:rPr lang="en-US" baseline="0" dirty="0"/>
              <a:t> focuses on the house (edify) and the well being of all that live in that house. As men we have tunnel vision. Our focus of being right is dominantly what we see. </a:t>
            </a:r>
            <a:r>
              <a:rPr lang="en-US" baseline="0" dirty="0" err="1"/>
              <a:t>Barnhouse</a:t>
            </a:r>
            <a:r>
              <a:rPr lang="en-US" baseline="0" dirty="0"/>
              <a:t> Story. Grackles and bluebirds. Knowledge alone will destroy the body. Love builds up. Is my focus in putting forth this information to edify the listeners or even someone with an opposing view or is it to ‘expose’ their deception and ridicule their intelligence and motive. Discuss the phrase ‘That’s okay I still love you’. Translation – I love you in spite of your idiocy. </a:t>
            </a:r>
          </a:p>
          <a:p>
            <a:r>
              <a:rPr lang="en-US" baseline="0" dirty="0"/>
              <a:t>.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80</a:t>
            </a:fld>
            <a:endParaRPr lang="en-US"/>
          </a:p>
        </p:txBody>
      </p:sp>
    </p:spTree>
    <p:extLst>
      <p:ext uri="{BB962C8B-B14F-4D97-AF65-F5344CB8AC3E}">
        <p14:creationId xmlns:p14="http://schemas.microsoft.com/office/powerpoint/2010/main" val="351458542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Quotes from The Gnostic Religions by Hans Jonas</a:t>
            </a:r>
          </a:p>
        </p:txBody>
      </p:sp>
      <p:sp>
        <p:nvSpPr>
          <p:cNvPr id="4" name="Slide Number Placeholder 3"/>
          <p:cNvSpPr>
            <a:spLocks noGrp="1"/>
          </p:cNvSpPr>
          <p:nvPr>
            <p:ph type="sldNum" sz="quarter" idx="10"/>
          </p:nvPr>
        </p:nvSpPr>
        <p:spPr/>
        <p:txBody>
          <a:bodyPr/>
          <a:lstStyle/>
          <a:p>
            <a:fld id="{165C9931-6923-4E6F-8D62-081F00644AA2}" type="slidenum">
              <a:rPr lang="en-US" smtClean="0"/>
              <a:t>81</a:t>
            </a:fld>
            <a:endParaRPr lang="en-US"/>
          </a:p>
        </p:txBody>
      </p:sp>
    </p:spTree>
    <p:extLst>
      <p:ext uri="{BB962C8B-B14F-4D97-AF65-F5344CB8AC3E}">
        <p14:creationId xmlns:p14="http://schemas.microsoft.com/office/powerpoint/2010/main" val="320821358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This</a:t>
            </a:r>
            <a:r>
              <a:rPr lang="en-US" u="none" baseline="0" dirty="0"/>
              <a:t> is one of the major </a:t>
            </a:r>
            <a:r>
              <a:rPr lang="en-US" u="none" baseline="0" dirty="0" err="1"/>
              <a:t>prooftexts</a:t>
            </a:r>
            <a:r>
              <a:rPr lang="en-US" u="none" baseline="0" dirty="0"/>
              <a:t> that Paul is anti-Torah</a:t>
            </a:r>
            <a:endParaRPr lang="en-US" u="none" dirty="0"/>
          </a:p>
          <a:p>
            <a:r>
              <a:rPr lang="en-US" u="sng" dirty="0"/>
              <a:t>Known</a:t>
            </a:r>
            <a:r>
              <a:rPr lang="en-US" dirty="0"/>
              <a:t> (</a:t>
            </a:r>
            <a:r>
              <a:rPr lang="en-US" dirty="0" err="1"/>
              <a:t>ginosko</a:t>
            </a:r>
            <a:r>
              <a:rPr lang="en-US" dirty="0"/>
              <a:t>)</a:t>
            </a:r>
          </a:p>
          <a:p>
            <a:r>
              <a:rPr lang="en-US" u="sng" dirty="0"/>
              <a:t>Concerning</a:t>
            </a:r>
            <a:r>
              <a:rPr lang="en-US" baseline="0" dirty="0"/>
              <a:t> (</a:t>
            </a:r>
            <a:r>
              <a:rPr lang="en-US" baseline="0" dirty="0" err="1"/>
              <a:t>peri</a:t>
            </a:r>
            <a:r>
              <a:rPr lang="en-US" baseline="0" dirty="0"/>
              <a:t>)</a:t>
            </a:r>
          </a:p>
          <a:p>
            <a:r>
              <a:rPr lang="en-US" baseline="0" dirty="0"/>
              <a:t>We know (</a:t>
            </a:r>
            <a:r>
              <a:rPr lang="en-US" baseline="0" dirty="0" err="1"/>
              <a:t>eido</a:t>
            </a:r>
            <a:r>
              <a:rPr lang="en-US" baseline="0" dirty="0"/>
              <a:t>)</a:t>
            </a:r>
          </a:p>
          <a:p>
            <a:r>
              <a:rPr lang="en-US" baseline="0" dirty="0" err="1"/>
              <a:t>Vay</a:t>
            </a:r>
            <a:r>
              <a:rPr lang="en-US" baseline="0" dirty="0"/>
              <a:t> 19:4, 26:1, 1 Kings 21:26, 2 Kings 17:12 – do not make - </a:t>
            </a:r>
            <a:r>
              <a:rPr lang="en-US" baseline="0" dirty="0" err="1"/>
              <a:t>Miz</a:t>
            </a:r>
            <a:r>
              <a:rPr lang="en-US" baseline="0" dirty="0"/>
              <a:t> 115:4-8, </a:t>
            </a:r>
            <a:r>
              <a:rPr lang="en-US" baseline="0" dirty="0" err="1"/>
              <a:t>Yesha</a:t>
            </a:r>
            <a:r>
              <a:rPr lang="en-US" baseline="0" dirty="0"/>
              <a:t> 41:21-24, 44:8-9,Acts 19:26 Hit 2:14, 9:20 – has Paul said anything that is not true so far?</a:t>
            </a:r>
          </a:p>
          <a:p>
            <a:r>
              <a:rPr lang="en-US" u="sng" baseline="0" dirty="0"/>
              <a:t>Nothing in the world</a:t>
            </a:r>
            <a:r>
              <a:rPr lang="en-US" u="none" baseline="0" dirty="0"/>
              <a:t> – meaning that the object of idol worship has no power in this world at all. It is in the conscience or mind of the worshipper. </a:t>
            </a:r>
            <a:endParaRPr lang="en-US" u="sng" dirty="0"/>
          </a:p>
        </p:txBody>
      </p:sp>
      <p:sp>
        <p:nvSpPr>
          <p:cNvPr id="4" name="Slide Number Placeholder 3"/>
          <p:cNvSpPr>
            <a:spLocks noGrp="1"/>
          </p:cNvSpPr>
          <p:nvPr>
            <p:ph type="sldNum" sz="quarter" idx="10"/>
          </p:nvPr>
        </p:nvSpPr>
        <p:spPr/>
        <p:txBody>
          <a:bodyPr/>
          <a:lstStyle/>
          <a:p>
            <a:fld id="{165C9931-6923-4E6F-8D62-081F00644AA2}" type="slidenum">
              <a:rPr lang="en-US" smtClean="0"/>
              <a:t>82</a:t>
            </a:fld>
            <a:endParaRPr lang="en-US"/>
          </a:p>
        </p:txBody>
      </p:sp>
    </p:spTree>
    <p:extLst>
      <p:ext uri="{BB962C8B-B14F-4D97-AF65-F5344CB8AC3E}">
        <p14:creationId xmlns:p14="http://schemas.microsoft.com/office/powerpoint/2010/main" val="346637610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a:t>
            </a:r>
            <a:r>
              <a:rPr lang="en-US" baseline="0" dirty="0"/>
              <a:t> God, the Father of (</a:t>
            </a:r>
            <a:r>
              <a:rPr lang="en-US" baseline="0" dirty="0" err="1"/>
              <a:t>eks</a:t>
            </a:r>
            <a:r>
              <a:rPr lang="en-US" baseline="0" dirty="0"/>
              <a:t>/</a:t>
            </a:r>
            <a:r>
              <a:rPr lang="en-US" baseline="0" dirty="0" err="1"/>
              <a:t>ek</a:t>
            </a:r>
            <a:r>
              <a:rPr lang="en-US" baseline="0" dirty="0"/>
              <a:t>/</a:t>
            </a:r>
            <a:r>
              <a:rPr lang="en-US" baseline="0" dirty="0" err="1"/>
              <a:t>miyn</a:t>
            </a:r>
            <a:r>
              <a:rPr lang="en-US" baseline="0" dirty="0"/>
              <a:t> -  from or out of) He who remains on the throne and is unseen. </a:t>
            </a:r>
          </a:p>
          <a:p>
            <a:r>
              <a:rPr lang="en-US" u="sng" baseline="0" dirty="0"/>
              <a:t>Things</a:t>
            </a:r>
            <a:r>
              <a:rPr lang="en-US" baseline="0" dirty="0"/>
              <a:t> – pas/</a:t>
            </a:r>
            <a:r>
              <a:rPr lang="en-US" baseline="0" dirty="0" err="1"/>
              <a:t>kal</a:t>
            </a:r>
            <a:r>
              <a:rPr lang="en-US" baseline="0" dirty="0"/>
              <a:t> – all, every – all things from Him</a:t>
            </a:r>
          </a:p>
          <a:p>
            <a:r>
              <a:rPr lang="en-US" u="sng" baseline="0" dirty="0"/>
              <a:t>All things through or by </a:t>
            </a:r>
            <a:r>
              <a:rPr lang="en-US" baseline="0" dirty="0"/>
              <a:t>– </a:t>
            </a:r>
            <a:r>
              <a:rPr lang="en-US" baseline="0" dirty="0" err="1"/>
              <a:t>dia</a:t>
            </a:r>
            <a:r>
              <a:rPr lang="en-US" baseline="0" dirty="0"/>
              <a:t> – </a:t>
            </a:r>
            <a:r>
              <a:rPr lang="en-US" baseline="0" dirty="0" err="1"/>
              <a:t>beyn</a:t>
            </a:r>
            <a:r>
              <a:rPr lang="en-US" baseline="0" dirty="0"/>
              <a:t>, ‘</a:t>
            </a:r>
            <a:r>
              <a:rPr lang="en-US" baseline="0" dirty="0" err="1"/>
              <a:t>avar</a:t>
            </a:r>
            <a:r>
              <a:rPr lang="en-US" baseline="0" dirty="0"/>
              <a:t>, also in </a:t>
            </a:r>
            <a:r>
              <a:rPr lang="en-US" baseline="0" dirty="0" err="1"/>
              <a:t>Tanakh</a:t>
            </a:r>
            <a:r>
              <a:rPr lang="en-US" baseline="0" dirty="0"/>
              <a:t> equivalent to </a:t>
            </a:r>
            <a:r>
              <a:rPr lang="en-US" baseline="0" dirty="0" err="1"/>
              <a:t>miyn</a:t>
            </a:r>
            <a:r>
              <a:rPr lang="en-US" baseline="0" dirty="0"/>
              <a:t>. </a:t>
            </a:r>
            <a:r>
              <a:rPr lang="en-US" baseline="0" dirty="0" err="1"/>
              <a:t>Yeshua</a:t>
            </a:r>
            <a:r>
              <a:rPr lang="en-US" baseline="0" dirty="0"/>
              <a:t> the mediator because of the new covenant </a:t>
            </a:r>
            <a:r>
              <a:rPr lang="en-US" baseline="0" dirty="0" err="1"/>
              <a:t>cp</a:t>
            </a:r>
            <a:r>
              <a:rPr lang="en-US" baseline="0" dirty="0"/>
              <a:t> </a:t>
            </a:r>
            <a:r>
              <a:rPr lang="en-US" baseline="0" dirty="0" err="1"/>
              <a:t>Ivriym</a:t>
            </a:r>
            <a:r>
              <a:rPr lang="en-US" baseline="0" dirty="0"/>
              <a:t> 1:1-2, </a:t>
            </a:r>
            <a:r>
              <a:rPr lang="en-US" baseline="0" dirty="0" err="1"/>
              <a:t>Bere</a:t>
            </a:r>
            <a:r>
              <a:rPr lang="en-US" baseline="0" dirty="0"/>
              <a:t> 15:17 – Abraham’s seed. Abraham/Lot scattered – in their hearts. Israel all in one place, on the tablets, Israel scattered, renew the covenant with Abraham in exile. </a:t>
            </a:r>
          </a:p>
          <a:p>
            <a:r>
              <a:rPr lang="en-US" baseline="0" dirty="0"/>
              <a:t>END CD 8</a:t>
            </a:r>
          </a:p>
          <a:p>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83</a:t>
            </a:fld>
            <a:endParaRPr lang="en-US"/>
          </a:p>
        </p:txBody>
      </p:sp>
    </p:spTree>
    <p:extLst>
      <p:ext uri="{BB962C8B-B14F-4D97-AF65-F5344CB8AC3E}">
        <p14:creationId xmlns:p14="http://schemas.microsoft.com/office/powerpoint/2010/main" val="769522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a:t>
            </a:r>
            <a:r>
              <a:rPr lang="en-US" dirty="0" err="1"/>
              <a:t>Aeons</a:t>
            </a:r>
            <a:r>
              <a:rPr lang="en-US" dirty="0"/>
              <a:t> (30) is </a:t>
            </a:r>
            <a:r>
              <a:rPr lang="en-US" dirty="0" err="1"/>
              <a:t>ekklesia</a:t>
            </a:r>
            <a:r>
              <a:rPr lang="en-US" dirty="0"/>
              <a:t>, </a:t>
            </a:r>
            <a:r>
              <a:rPr lang="en-US" dirty="0" err="1"/>
              <a:t>aletheia</a:t>
            </a:r>
            <a:r>
              <a:rPr lang="en-US" dirty="0"/>
              <a:t>, </a:t>
            </a:r>
            <a:r>
              <a:rPr lang="en-US" dirty="0" err="1"/>
              <a:t>zoe</a:t>
            </a:r>
            <a:r>
              <a:rPr lang="en-US" dirty="0"/>
              <a:t>,</a:t>
            </a:r>
            <a:r>
              <a:rPr lang="en-US" baseline="0" dirty="0"/>
              <a:t> </a:t>
            </a:r>
            <a:r>
              <a:rPr lang="en-US" baseline="0" dirty="0" err="1"/>
              <a:t>pistis</a:t>
            </a:r>
            <a:r>
              <a:rPr lang="en-US" baseline="0" dirty="0"/>
              <a:t>, </a:t>
            </a:r>
            <a:r>
              <a:rPr lang="en-US" baseline="0" dirty="0" err="1"/>
              <a:t>parakletos</a:t>
            </a:r>
            <a:r>
              <a:rPr lang="en-US" baseline="0" dirty="0"/>
              <a:t>, Sophia, </a:t>
            </a:r>
            <a:r>
              <a:rPr lang="en-US" baseline="0" dirty="0" err="1"/>
              <a:t>charis</a:t>
            </a:r>
            <a:endParaRPr lang="en-US" baseline="0" dirty="0"/>
          </a:p>
          <a:p>
            <a:r>
              <a:rPr lang="en-US" baseline="0" dirty="0" err="1"/>
              <a:t>Yeshua</a:t>
            </a:r>
            <a:r>
              <a:rPr lang="en-US" baseline="0" dirty="0"/>
              <a:t> is a head and a body. When we are sanctified in Messiah, God is sanctified in us for we are the body of Messiah. We are saints for He is sanctified.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a:t>
            </a:fld>
            <a:endParaRPr lang="en-US"/>
          </a:p>
        </p:txBody>
      </p:sp>
    </p:spTree>
    <p:extLst>
      <p:ext uri="{BB962C8B-B14F-4D97-AF65-F5344CB8AC3E}">
        <p14:creationId xmlns:p14="http://schemas.microsoft.com/office/powerpoint/2010/main" val="301109411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Howbeit</a:t>
            </a:r>
            <a:r>
              <a:rPr lang="en-US" baseline="0" dirty="0"/>
              <a:t> (</a:t>
            </a:r>
            <a:r>
              <a:rPr lang="en-US" baseline="0" dirty="0" err="1"/>
              <a:t>all</a:t>
            </a:r>
            <a:r>
              <a:rPr lang="en-US" b="1" u="sng" baseline="0" dirty="0" err="1"/>
              <a:t>a</a:t>
            </a:r>
            <a:r>
              <a:rPr lang="en-US" b="0" u="none" baseline="0" dirty="0"/>
              <a:t>)</a:t>
            </a:r>
            <a:r>
              <a:rPr lang="en-US" baseline="0" dirty="0"/>
              <a:t>, on the other hand) </a:t>
            </a:r>
            <a:r>
              <a:rPr lang="en-US" dirty="0"/>
              <a:t>knowledge gnosis – we</a:t>
            </a:r>
            <a:r>
              <a:rPr lang="en-US" baseline="0" dirty="0"/>
              <a:t> are in Him now and follow </a:t>
            </a:r>
            <a:r>
              <a:rPr lang="en-US" baseline="0" dirty="0" err="1"/>
              <a:t>Yeshua</a:t>
            </a:r>
            <a:r>
              <a:rPr lang="en-US" baseline="0" dirty="0"/>
              <a:t>. Did </a:t>
            </a:r>
            <a:r>
              <a:rPr lang="en-US" baseline="0" dirty="0" err="1"/>
              <a:t>Yeshua</a:t>
            </a:r>
            <a:r>
              <a:rPr lang="en-US" baseline="0" dirty="0"/>
              <a:t> eat with sinners? </a:t>
            </a:r>
            <a:r>
              <a:rPr lang="en-US" baseline="0" dirty="0" err="1"/>
              <a:t>Miz</a:t>
            </a:r>
            <a:r>
              <a:rPr lang="en-US" baseline="0" dirty="0"/>
              <a:t> 115:4-8, </a:t>
            </a:r>
            <a:r>
              <a:rPr lang="en-US" baseline="0" dirty="0" err="1"/>
              <a:t>Yeshua</a:t>
            </a:r>
            <a:r>
              <a:rPr lang="en-US" baseline="0" dirty="0"/>
              <a:t> 44:8, the </a:t>
            </a:r>
            <a:r>
              <a:rPr lang="en-US" baseline="0" dirty="0" err="1"/>
              <a:t>shema</a:t>
            </a:r>
            <a:endParaRPr lang="en-US" baseline="0" dirty="0"/>
          </a:p>
          <a:p>
            <a:r>
              <a:rPr lang="en-US" u="sng" baseline="0" dirty="0"/>
              <a:t>Conscience </a:t>
            </a:r>
            <a:r>
              <a:rPr lang="en-US" baseline="0" dirty="0"/>
              <a:t>– </a:t>
            </a:r>
            <a:r>
              <a:rPr lang="en-US" baseline="0" dirty="0" err="1"/>
              <a:t>suneido</a:t>
            </a:r>
            <a:r>
              <a:rPr lang="en-US" baseline="0" dirty="0"/>
              <a:t> – sun – together with, </a:t>
            </a:r>
            <a:r>
              <a:rPr lang="en-US" baseline="0" dirty="0" err="1"/>
              <a:t>eido</a:t>
            </a:r>
            <a:r>
              <a:rPr lang="en-US" baseline="0" dirty="0"/>
              <a:t> – to see or know. Also </a:t>
            </a:r>
            <a:r>
              <a:rPr lang="en-US" baseline="0" dirty="0" err="1"/>
              <a:t>sun</a:t>
            </a:r>
            <a:r>
              <a:rPr lang="en-US" b="1" baseline="0" dirty="0" err="1"/>
              <a:t>ey</a:t>
            </a:r>
            <a:r>
              <a:rPr lang="en-US" baseline="0" dirty="0" err="1"/>
              <a:t>thia</a:t>
            </a:r>
            <a:r>
              <a:rPr lang="en-US" baseline="0" dirty="0"/>
              <a:t> – custom. </a:t>
            </a:r>
            <a:r>
              <a:rPr lang="en-US" baseline="0" dirty="0" err="1"/>
              <a:t>Cp</a:t>
            </a:r>
            <a:r>
              <a:rPr lang="en-US" baseline="0" dirty="0"/>
              <a:t> </a:t>
            </a:r>
            <a:r>
              <a:rPr lang="en-US" baseline="0" dirty="0" err="1"/>
              <a:t>Vay</a:t>
            </a:r>
            <a:r>
              <a:rPr lang="en-US" baseline="0" dirty="0"/>
              <a:t> 5:1 – consciously aware. They know it is offered to an idol and intimately tied to eat it. It is not the eating of the food that defiles the man it is the conscious awareness that it is offered to idols. Paul is dealing with this issue as it is to be applied in the exile. Paul does not teach anyone to eat food offered to idols. He is dealing with the conscience in the exile while mixed among the nations. Acts 19:24-28, (look up comments in Talmud) Was </a:t>
            </a:r>
            <a:r>
              <a:rPr lang="en-US" baseline="0" dirty="0" err="1"/>
              <a:t>Yeshua</a:t>
            </a:r>
            <a:r>
              <a:rPr lang="en-US" baseline="0" dirty="0"/>
              <a:t> teaching that it was okay to pluck the ears of corn on the Sabbath? (Bible does not say this but rather worshiping of idols. Eating was fellowship and agreement) Mat. 12:1-6, The whole idea of eating things sacrificed to idols is connected directly to worshiping YHVH the way the nations worship their gods. So it is not the food that is offered that is the disobedience. This is Paul’s message. Neither partaking or abstaining draws us nearer to God. Food is too small and God is too big to let food or drink determine our relationship with Him. It is the conscious. </a:t>
            </a:r>
            <a:r>
              <a:rPr lang="en-US" baseline="0" dirty="0" err="1"/>
              <a:t>Cp</a:t>
            </a:r>
            <a:r>
              <a:rPr lang="en-US" baseline="0" dirty="0"/>
              <a:t> Col 2:20 – dogma, </a:t>
            </a:r>
            <a:r>
              <a:rPr lang="en-US" baseline="0" dirty="0" err="1"/>
              <a:t>Ivriym</a:t>
            </a:r>
            <a:r>
              <a:rPr lang="en-US" baseline="0" dirty="0"/>
              <a:t> 13:9</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84</a:t>
            </a:fld>
            <a:endParaRPr lang="en-US"/>
          </a:p>
        </p:txBody>
      </p:sp>
    </p:spTree>
    <p:extLst>
      <p:ext uri="{BB962C8B-B14F-4D97-AF65-F5344CB8AC3E}">
        <p14:creationId xmlns:p14="http://schemas.microsoft.com/office/powerpoint/2010/main" val="110681930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liberty here is their freedom from bondage of</a:t>
            </a:r>
            <a:r>
              <a:rPr lang="en-US" baseline="0" dirty="0"/>
              <a:t> sin and other religious systems. </a:t>
            </a:r>
            <a:r>
              <a:rPr lang="en-US" baseline="0" dirty="0" err="1"/>
              <a:t>Yesha</a:t>
            </a:r>
            <a:r>
              <a:rPr lang="en-US" baseline="0" dirty="0"/>
              <a:t> 57:1-14, </a:t>
            </a:r>
            <a:r>
              <a:rPr lang="en-US" baseline="0" dirty="0" err="1"/>
              <a:t>Yech</a:t>
            </a:r>
            <a:r>
              <a:rPr lang="en-US" baseline="0" dirty="0"/>
              <a:t> 14:3, 44:12</a:t>
            </a:r>
            <a:r>
              <a:rPr kumimoji="0" lang="en-US" sz="1200" b="0" i="0" u="none" strike="noStrike" kern="1200" cap="none" spc="0" normalizeH="0" baseline="0" noProof="0" dirty="0">
                <a:ln>
                  <a:noFill/>
                </a:ln>
                <a:solidFill>
                  <a:prstClr val="black"/>
                </a:solidFill>
                <a:effectLst/>
                <a:uLnTx/>
                <a:uFillTx/>
                <a:latin typeface="+mn-lt"/>
                <a:ea typeface="+mn-ea"/>
                <a:cs typeface="+mn-cs"/>
              </a:rPr>
              <a:t>Romans 14 :1-4,14-15 </a:t>
            </a:r>
            <a:r>
              <a:rPr kumimoji="0" lang="en-US" sz="1200" b="0" i="0" u="none" strike="noStrike" kern="1200" cap="none" spc="0" normalizeH="0" baseline="0" noProof="0" dirty="0" err="1">
                <a:ln>
                  <a:noFill/>
                </a:ln>
                <a:solidFill>
                  <a:prstClr val="black"/>
                </a:solidFill>
                <a:effectLst/>
                <a:uLnTx/>
                <a:uFillTx/>
                <a:latin typeface="+mn-lt"/>
                <a:ea typeface="+mn-ea"/>
                <a:cs typeface="+mn-cs"/>
              </a:rPr>
              <a:t>Cp</a:t>
            </a:r>
            <a:r>
              <a:rPr kumimoji="0" lang="en-US" sz="1200" b="0" i="0" u="none" strike="noStrike" kern="1200" cap="none" spc="0" normalizeH="0" baseline="0" noProof="0" dirty="0">
                <a:ln>
                  <a:noFill/>
                </a:ln>
                <a:solidFill>
                  <a:prstClr val="black"/>
                </a:solidFill>
                <a:effectLst/>
                <a:uLnTx/>
                <a:uFillTx/>
                <a:latin typeface="+mn-lt"/>
                <a:ea typeface="+mn-ea"/>
                <a:cs typeface="+mn-cs"/>
              </a:rPr>
              <a:t> Hit 2:14 – </a:t>
            </a:r>
            <a:r>
              <a:rPr kumimoji="0" lang="en-US" sz="1200" b="0" i="0" u="none" strike="noStrike" kern="1200" cap="none" spc="0" normalizeH="0" baseline="0" noProof="0" dirty="0" err="1">
                <a:ln>
                  <a:noFill/>
                </a:ln>
                <a:solidFill>
                  <a:prstClr val="black"/>
                </a:solidFill>
                <a:effectLst/>
                <a:uLnTx/>
                <a:uFillTx/>
                <a:latin typeface="+mn-lt"/>
                <a:ea typeface="+mn-ea"/>
                <a:cs typeface="+mn-cs"/>
              </a:rPr>
              <a:t>Baalim</a:t>
            </a:r>
            <a:r>
              <a:rPr kumimoji="0" lang="en-US" sz="1200" b="0" i="0" u="none" strike="noStrike" kern="1200" cap="none" spc="0" normalizeH="0" baseline="0" noProof="0" dirty="0">
                <a:ln>
                  <a:noFill/>
                </a:ln>
                <a:solidFill>
                  <a:prstClr val="black"/>
                </a:solidFill>
                <a:effectLst/>
                <a:uLnTx/>
                <a:uFillTx/>
                <a:latin typeface="+mn-lt"/>
                <a:ea typeface="+mn-ea"/>
                <a:cs typeface="+mn-cs"/>
              </a:rPr>
              <a:t> – </a:t>
            </a:r>
            <a:r>
              <a:rPr kumimoji="0" lang="en-US" sz="1200" b="0" i="0" u="none" strike="noStrike" kern="1200" cap="none" spc="0" normalizeH="0" baseline="0" noProof="0" dirty="0" err="1">
                <a:ln>
                  <a:noFill/>
                </a:ln>
                <a:solidFill>
                  <a:prstClr val="black"/>
                </a:solidFill>
                <a:effectLst/>
                <a:uLnTx/>
                <a:uFillTx/>
                <a:latin typeface="+mn-lt"/>
                <a:ea typeface="+mn-ea"/>
                <a:cs typeface="+mn-cs"/>
              </a:rPr>
              <a:t>Num</a:t>
            </a:r>
            <a:r>
              <a:rPr kumimoji="0" lang="en-US" sz="1200" b="0" i="0" u="none" strike="noStrike" kern="1200" cap="none" spc="0" normalizeH="0" baseline="0" noProof="0" dirty="0">
                <a:ln>
                  <a:noFill/>
                </a:ln>
                <a:solidFill>
                  <a:prstClr val="black"/>
                </a:solidFill>
                <a:effectLst/>
                <a:uLnTx/>
                <a:uFillTx/>
                <a:latin typeface="+mn-lt"/>
                <a:ea typeface="+mn-ea"/>
                <a:cs typeface="+mn-cs"/>
              </a:rPr>
              <a:t> 22:12 (Gods commandment to </a:t>
            </a:r>
            <a:r>
              <a:rPr kumimoji="0" lang="en-US" sz="1200" b="0" i="0" u="none" strike="noStrike" kern="1200" cap="none" spc="0" normalizeH="0" baseline="0" noProof="0" dirty="0" err="1">
                <a:ln>
                  <a:noFill/>
                </a:ln>
                <a:solidFill>
                  <a:prstClr val="black"/>
                </a:solidFill>
                <a:effectLst/>
                <a:uLnTx/>
                <a:uFillTx/>
                <a:latin typeface="+mn-lt"/>
                <a:ea typeface="+mn-ea"/>
                <a:cs typeface="+mn-cs"/>
              </a:rPr>
              <a:t>Baalim</a:t>
            </a:r>
            <a:r>
              <a:rPr kumimoji="0" lang="en-US" sz="1200" b="0" i="0" u="none" strike="noStrike" kern="1200" cap="none" spc="0" normalizeH="0" baseline="0" noProof="0" dirty="0">
                <a:ln>
                  <a:noFill/>
                </a:ln>
                <a:solidFill>
                  <a:prstClr val="black"/>
                </a:solidFill>
                <a:effectLst/>
                <a:uLnTx/>
                <a:uFillTx/>
                <a:latin typeface="+mn-lt"/>
                <a:ea typeface="+mn-ea"/>
                <a:cs typeface="+mn-cs"/>
              </a:rPr>
              <a:t>) similar to the garden </a:t>
            </a:r>
            <a:r>
              <a:rPr kumimoji="0" lang="en-US" sz="1200" b="0" i="0" u="none" strike="noStrike" kern="1200" cap="none" spc="0" normalizeH="0" baseline="0" noProof="0" dirty="0" err="1">
                <a:ln>
                  <a:noFill/>
                </a:ln>
                <a:solidFill>
                  <a:prstClr val="black"/>
                </a:solidFill>
                <a:effectLst/>
                <a:uLnTx/>
                <a:uFillTx/>
                <a:latin typeface="+mn-lt"/>
                <a:ea typeface="+mn-ea"/>
                <a:cs typeface="+mn-cs"/>
              </a:rPr>
              <a:t>Baalim</a:t>
            </a:r>
            <a:r>
              <a:rPr kumimoji="0" lang="en-US" sz="1200" b="0" i="0" u="none" strike="noStrike" kern="1200" cap="none" spc="0" normalizeH="0" baseline="0" noProof="0" dirty="0">
                <a:ln>
                  <a:noFill/>
                </a:ln>
                <a:solidFill>
                  <a:prstClr val="black"/>
                </a:solidFill>
                <a:effectLst/>
                <a:uLnTx/>
                <a:uFillTx/>
                <a:latin typeface="+mn-lt"/>
                <a:ea typeface="+mn-ea"/>
                <a:cs typeface="+mn-cs"/>
              </a:rPr>
              <a:t>, hearing the words of </a:t>
            </a:r>
            <a:r>
              <a:rPr kumimoji="0" lang="en-US" sz="1200" b="0" i="0" u="none" strike="noStrike" kern="1200" cap="none" spc="0" normalizeH="0" baseline="0" noProof="0" dirty="0" err="1">
                <a:ln>
                  <a:noFill/>
                </a:ln>
                <a:solidFill>
                  <a:prstClr val="black"/>
                </a:solidFill>
                <a:effectLst/>
                <a:uLnTx/>
                <a:uFillTx/>
                <a:latin typeface="+mn-lt"/>
                <a:ea typeface="+mn-ea"/>
                <a:cs typeface="+mn-cs"/>
              </a:rPr>
              <a:t>Balak</a:t>
            </a:r>
            <a:r>
              <a:rPr kumimoji="0" lang="en-US" sz="1200" b="0" i="0" u="none" strike="noStrike" kern="1200" cap="none" spc="0" normalizeH="0" baseline="0" noProof="0" dirty="0">
                <a:ln>
                  <a:noFill/>
                </a:ln>
                <a:solidFill>
                  <a:prstClr val="black"/>
                </a:solidFill>
                <a:effectLst/>
                <a:uLnTx/>
                <a:uFillTx/>
                <a:latin typeface="+mn-lt"/>
                <a:ea typeface="+mn-ea"/>
                <a:cs typeface="+mn-cs"/>
              </a:rPr>
              <a:t>, begins to add to God’s word. 14-17 they try again promising something in return vs 18-19 </a:t>
            </a:r>
            <a:r>
              <a:rPr kumimoji="0" lang="en-US" sz="1200" b="0" i="0" u="none" strike="noStrike" kern="1200" cap="none" spc="0" normalizeH="0" baseline="0" noProof="0" dirty="0" err="1">
                <a:ln>
                  <a:noFill/>
                </a:ln>
                <a:solidFill>
                  <a:prstClr val="black"/>
                </a:solidFill>
                <a:effectLst/>
                <a:uLnTx/>
                <a:uFillTx/>
                <a:latin typeface="+mn-lt"/>
                <a:ea typeface="+mn-ea"/>
                <a:cs typeface="+mn-cs"/>
              </a:rPr>
              <a:t>Baalim</a:t>
            </a:r>
            <a:r>
              <a:rPr kumimoji="0" lang="en-US" sz="1200" b="0" i="0" u="none" strike="noStrike" kern="1200" cap="none" spc="0" normalizeH="0" baseline="0" noProof="0" dirty="0">
                <a:ln>
                  <a:noFill/>
                </a:ln>
                <a:solidFill>
                  <a:prstClr val="black"/>
                </a:solidFill>
                <a:effectLst/>
                <a:uLnTx/>
                <a:uFillTx/>
                <a:latin typeface="+mn-lt"/>
                <a:ea typeface="+mn-ea"/>
                <a:cs typeface="+mn-cs"/>
              </a:rPr>
              <a:t> begins to massage the command. Vs 20-21 God knowing </a:t>
            </a:r>
            <a:r>
              <a:rPr kumimoji="0" lang="en-US" sz="1200" b="0" i="0" u="none" strike="noStrike" kern="1200" cap="none" spc="0" normalizeH="0" baseline="0" noProof="0" dirty="0" err="1">
                <a:ln>
                  <a:noFill/>
                </a:ln>
                <a:solidFill>
                  <a:prstClr val="black"/>
                </a:solidFill>
                <a:effectLst/>
                <a:uLnTx/>
                <a:uFillTx/>
                <a:latin typeface="+mn-lt"/>
                <a:ea typeface="+mn-ea"/>
                <a:cs typeface="+mn-cs"/>
              </a:rPr>
              <a:t>Baalims</a:t>
            </a:r>
            <a:r>
              <a:rPr kumimoji="0" lang="en-US" sz="1200" b="0" i="0" u="none" strike="noStrike" kern="1200" cap="none" spc="0" normalizeH="0" baseline="0" noProof="0" dirty="0">
                <a:ln>
                  <a:noFill/>
                </a:ln>
                <a:solidFill>
                  <a:prstClr val="black"/>
                </a:solidFill>
                <a:effectLst/>
                <a:uLnTx/>
                <a:uFillTx/>
                <a:latin typeface="+mn-lt"/>
                <a:ea typeface="+mn-ea"/>
                <a:cs typeface="+mn-cs"/>
              </a:rPr>
              <a:t> heart speaks to him again. The second commandment appears to be more beneficial to </a:t>
            </a:r>
            <a:r>
              <a:rPr kumimoji="0" lang="en-US" sz="1200" b="0" i="0" u="none" strike="noStrike" kern="1200" cap="none" spc="0" normalizeH="0" baseline="0" noProof="0" dirty="0" err="1">
                <a:ln>
                  <a:noFill/>
                </a:ln>
                <a:solidFill>
                  <a:prstClr val="black"/>
                </a:solidFill>
                <a:effectLst/>
                <a:uLnTx/>
                <a:uFillTx/>
                <a:latin typeface="+mn-lt"/>
                <a:ea typeface="+mn-ea"/>
                <a:cs typeface="+mn-cs"/>
              </a:rPr>
              <a:t>Baalim</a:t>
            </a:r>
            <a:r>
              <a:rPr kumimoji="0" lang="en-US" sz="1200" b="0" i="0" u="none" strike="noStrike" kern="1200" cap="none" spc="0" normalizeH="0" baseline="0" noProof="0" dirty="0">
                <a:ln>
                  <a:noFill/>
                </a:ln>
                <a:solidFill>
                  <a:prstClr val="black"/>
                </a:solidFill>
                <a:effectLst/>
                <a:uLnTx/>
                <a:uFillTx/>
                <a:latin typeface="+mn-lt"/>
                <a:ea typeface="+mn-ea"/>
                <a:cs typeface="+mn-cs"/>
              </a:rPr>
              <a:t> than the first so he goes with the princes without waiting for them to call him. Although greed is the motivation the error was in his casting off of God’s original word in order to take advantage of God’s seeming release of His first command to </a:t>
            </a:r>
            <a:r>
              <a:rPr kumimoji="0" lang="en-US" sz="1200" b="0" i="0" u="none" strike="noStrike" kern="1200" cap="none" spc="0" normalizeH="0" baseline="0" noProof="0" dirty="0" err="1">
                <a:ln>
                  <a:noFill/>
                </a:ln>
                <a:solidFill>
                  <a:prstClr val="black"/>
                </a:solidFill>
                <a:effectLst/>
                <a:uLnTx/>
                <a:uFillTx/>
                <a:latin typeface="+mn-lt"/>
                <a:ea typeface="+mn-ea"/>
                <a:cs typeface="+mn-cs"/>
              </a:rPr>
              <a:t>Baalim</a:t>
            </a:r>
            <a:r>
              <a:rPr kumimoji="0" lang="en-US" sz="1200" b="0" i="0" u="none" strike="noStrike" kern="1200" cap="none" spc="0" normalizeH="0" baseline="0" noProof="0" dirty="0">
                <a:ln>
                  <a:noFill/>
                </a:ln>
                <a:solidFill>
                  <a:prstClr val="black"/>
                </a:solidFill>
                <a:effectLst/>
                <a:uLnTx/>
                <a:uFillTx/>
                <a:latin typeface="+mn-lt"/>
                <a:ea typeface="+mn-ea"/>
                <a:cs typeface="+mn-cs"/>
              </a:rPr>
              <a:t>. Jude 11.</a:t>
            </a:r>
            <a:endParaRPr lang="en-US" baseline="0" dirty="0"/>
          </a:p>
          <a:p>
            <a:r>
              <a:rPr lang="en-US" u="sng" baseline="0" dirty="0"/>
              <a:t>Liberty</a:t>
            </a:r>
            <a:r>
              <a:rPr lang="en-US" baseline="0" dirty="0"/>
              <a:t> – </a:t>
            </a:r>
            <a:r>
              <a:rPr lang="en-US" baseline="0" dirty="0" err="1"/>
              <a:t>eksou</a:t>
            </a:r>
            <a:r>
              <a:rPr lang="en-US" b="1" u="sng" baseline="0" dirty="0" err="1"/>
              <a:t>si</a:t>
            </a:r>
            <a:r>
              <a:rPr lang="en-US" baseline="0" dirty="0" err="1"/>
              <a:t>a</a:t>
            </a:r>
            <a:r>
              <a:rPr lang="en-US" baseline="0" dirty="0"/>
              <a:t> – authority -  </a:t>
            </a:r>
            <a:r>
              <a:rPr lang="en-US" baseline="0" dirty="0" err="1"/>
              <a:t>mashal</a:t>
            </a:r>
            <a:r>
              <a:rPr lang="en-US" baseline="0" dirty="0"/>
              <a:t> – rule, dominion, </a:t>
            </a:r>
            <a:r>
              <a:rPr lang="en-US" baseline="0" dirty="0" err="1"/>
              <a:t>mishlei</a:t>
            </a:r>
            <a:r>
              <a:rPr lang="en-US" baseline="0" dirty="0"/>
              <a:t> rules to live by. </a:t>
            </a:r>
            <a:r>
              <a:rPr lang="en-US" baseline="0" dirty="0" err="1"/>
              <a:t>Miz</a:t>
            </a:r>
            <a:r>
              <a:rPr lang="en-US" baseline="0" dirty="0"/>
              <a:t> 136:8 but do not let your strength and power become a stumbling block to those who are weak, until they learn Moses. For as they are still weak and see you, who they perceive as having knowledge of this sitting (meat/food is only implied) in a temple, they will conclude that it is alright, in this new found faith, to participate in the idol worship. In Corinth, the places of business (marketplaces) were filled with idols (here it is </a:t>
            </a:r>
            <a:r>
              <a:rPr lang="en-US" baseline="0" dirty="0" err="1"/>
              <a:t>eido</a:t>
            </a:r>
            <a:r>
              <a:rPr lang="en-US" b="1" u="sng" baseline="0" dirty="0" err="1"/>
              <a:t>li</a:t>
            </a:r>
            <a:r>
              <a:rPr lang="en-US" baseline="0" dirty="0" err="1"/>
              <a:t>on</a:t>
            </a:r>
            <a:r>
              <a:rPr lang="en-US" baseline="0" dirty="0"/>
              <a:t>). Places of worship would be naos/</a:t>
            </a:r>
            <a:r>
              <a:rPr lang="en-US" baseline="0" dirty="0" err="1"/>
              <a:t>hekhal</a:t>
            </a:r>
            <a:r>
              <a:rPr lang="en-US" baseline="0" dirty="0"/>
              <a:t>. Use Starbucks as example.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85</a:t>
            </a:fld>
            <a:endParaRPr lang="en-US"/>
          </a:p>
        </p:txBody>
      </p:sp>
    </p:spTree>
    <p:extLst>
      <p:ext uri="{BB962C8B-B14F-4D97-AF65-F5344CB8AC3E}">
        <p14:creationId xmlns:p14="http://schemas.microsoft.com/office/powerpoint/2010/main" val="275532240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the </a:t>
            </a:r>
            <a:r>
              <a:rPr lang="en-US" baseline="0" dirty="0" err="1"/>
              <a:t>Tanakh</a:t>
            </a:r>
            <a:r>
              <a:rPr lang="en-US" baseline="0" dirty="0"/>
              <a:t> the saints of old are not mixed with the nations as yet. The process of bringing the tribes back out of the nations is new. They had to hold a council (Acts 15) to determine that. </a:t>
            </a:r>
          </a:p>
          <a:p>
            <a:r>
              <a:rPr lang="en-US" baseline="0" dirty="0"/>
              <a:t>So with this understanding shall the stronger brother keep eating things offered to idols in the marketplaces and end up destroying the weaker brother. The strong are strong because they are able to lower themselves to help the weak. Who is the weaker (</a:t>
            </a:r>
            <a:r>
              <a:rPr lang="en-US" baseline="0" dirty="0" err="1"/>
              <a:t>asthe</a:t>
            </a:r>
            <a:r>
              <a:rPr lang="en-US" b="1" u="sng" baseline="0" dirty="0" err="1"/>
              <a:t>ne</a:t>
            </a:r>
            <a:r>
              <a:rPr lang="en-US" baseline="0" dirty="0" err="1"/>
              <a:t>o</a:t>
            </a:r>
            <a:r>
              <a:rPr lang="en-US" baseline="0" dirty="0"/>
              <a:t> – sick, impotent,  brother? Romans 14:1 – </a:t>
            </a:r>
            <a:r>
              <a:rPr lang="en-US" baseline="0" dirty="0" err="1"/>
              <a:t>chalah</a:t>
            </a:r>
            <a:r>
              <a:rPr lang="en-US" baseline="0" dirty="0"/>
              <a:t> – </a:t>
            </a:r>
            <a:r>
              <a:rPr lang="en-US" baseline="0" dirty="0" err="1"/>
              <a:t>Shoftim</a:t>
            </a:r>
            <a:r>
              <a:rPr lang="en-US" baseline="0" dirty="0"/>
              <a:t> 16:7, </a:t>
            </a:r>
            <a:r>
              <a:rPr lang="en-US" baseline="0" dirty="0" err="1"/>
              <a:t>ma’ad</a:t>
            </a:r>
            <a:r>
              <a:rPr lang="en-US" baseline="0" dirty="0"/>
              <a:t> (slip) </a:t>
            </a:r>
            <a:r>
              <a:rPr lang="en-US" baseline="0" dirty="0" err="1"/>
              <a:t>Miz</a:t>
            </a:r>
            <a:r>
              <a:rPr lang="en-US" baseline="0" dirty="0"/>
              <a:t> 18:36, 26:1 also </a:t>
            </a:r>
            <a:r>
              <a:rPr lang="en-US" baseline="0" dirty="0" err="1"/>
              <a:t>kashal</a:t>
            </a:r>
            <a:r>
              <a:rPr lang="en-US" baseline="0" dirty="0"/>
              <a:t> </a:t>
            </a:r>
            <a:r>
              <a:rPr lang="en-US" baseline="0" dirty="0" err="1"/>
              <a:t>Hoshea</a:t>
            </a:r>
            <a:r>
              <a:rPr lang="en-US" baseline="0" dirty="0"/>
              <a:t> 14:1,9</a:t>
            </a:r>
          </a:p>
          <a:p>
            <a:r>
              <a:rPr lang="en-US" baseline="0" dirty="0"/>
              <a:t>The Messiah has a body…My opinion is that this counsel from Paul refers to those who have entered into your fellowship and are now learning about Moses. We do not know the hearts of everyone claiming to be a Baptist, Lutheran or Jehovah’s witness. You are in a store buying white lights (you do not know they are Christmas lights) to garnish your RV at Sukkot and a newly converted brother to the walk sees you and assumes you are alright with Christmas. You may say “well I was not buying them because they were Christmas lights, they are just lights! But the brother does not know that. If you insist on doing what you want to do and concluding that you cannot do without those lights, then who is the weaker brother now? Imagine saying that to Messiah. </a:t>
            </a:r>
          </a:p>
          <a:p>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86</a:t>
            </a:fld>
            <a:endParaRPr lang="en-US"/>
          </a:p>
        </p:txBody>
      </p:sp>
    </p:spTree>
    <p:extLst>
      <p:ext uri="{BB962C8B-B14F-4D97-AF65-F5344CB8AC3E}">
        <p14:creationId xmlns:p14="http://schemas.microsoft.com/office/powerpoint/2010/main" val="345508386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one of the anti-Paul</a:t>
            </a:r>
            <a:r>
              <a:rPr lang="en-US" baseline="0" dirty="0"/>
              <a:t> </a:t>
            </a:r>
            <a:r>
              <a:rPr lang="en-US" baseline="0" dirty="0" err="1"/>
              <a:t>prooftexts</a:t>
            </a:r>
            <a:r>
              <a:rPr lang="en-US" baseline="0" dirty="0"/>
              <a:t>. </a:t>
            </a:r>
          </a:p>
          <a:p>
            <a:r>
              <a:rPr lang="en-US" u="sng" baseline="0" dirty="0"/>
              <a:t>Apostle</a:t>
            </a:r>
            <a:r>
              <a:rPr lang="en-US" baseline="0" dirty="0"/>
              <a:t> – one who is sent. Western thought has turned it into titles again.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Was Paul qualified to be an apostle. Read Acts 1:18-26 – some people have told me that the anti-Paul arguments are far more sophisticated than I am making them out to be. I believe their arguments are consistent with those who are puffed up and impressed with their own wisdom and their methods can be used to allegedly prove any book in scripture should be removed. Also mention the foundation of Rev 21:10-14. </a:t>
            </a:r>
            <a:r>
              <a:rPr kumimoji="0" lang="en-US" sz="1200" b="0" i="0" u="none" strike="noStrike" kern="1200" cap="none" spc="0" normalizeH="0" baseline="0" noProof="0" dirty="0" err="1">
                <a:ln>
                  <a:noFill/>
                </a:ln>
                <a:solidFill>
                  <a:prstClr val="black"/>
                </a:solidFill>
                <a:effectLst/>
                <a:uLnTx/>
                <a:uFillTx/>
                <a:latin typeface="+mn-lt"/>
                <a:ea typeface="+mn-ea"/>
                <a:cs typeface="+mn-cs"/>
              </a:rPr>
              <a:t>cp</a:t>
            </a:r>
            <a:r>
              <a:rPr kumimoji="0" lang="en-US" sz="1200" b="0" i="0" u="none" strike="noStrike" kern="1200" cap="none" spc="0" normalizeH="0" baseline="0" noProof="0" dirty="0">
                <a:ln>
                  <a:noFill/>
                </a:ln>
                <a:solidFill>
                  <a:prstClr val="black"/>
                </a:solidFill>
                <a:effectLst/>
                <a:uLnTx/>
                <a:uFillTx/>
                <a:latin typeface="+mn-lt"/>
                <a:ea typeface="+mn-ea"/>
                <a:cs typeface="+mn-cs"/>
              </a:rPr>
              <a:t> fathers or founders of our country. Apostles/foundation </a:t>
            </a:r>
            <a:r>
              <a:rPr kumimoji="0" lang="en-US" sz="1200" b="0" i="0" u="none" strike="noStrike" kern="1200" cap="none" spc="0" normalizeH="0" baseline="0" noProof="0" dirty="0" err="1">
                <a:ln>
                  <a:noFill/>
                </a:ln>
                <a:solidFill>
                  <a:prstClr val="black"/>
                </a:solidFill>
                <a:effectLst/>
                <a:uLnTx/>
                <a:uFillTx/>
                <a:latin typeface="+mn-lt"/>
                <a:ea typeface="+mn-ea"/>
                <a:cs typeface="+mn-cs"/>
              </a:rPr>
              <a:t>Eph</a:t>
            </a:r>
            <a:r>
              <a:rPr kumimoji="0" lang="en-US" sz="1200" b="0" i="0" u="none" strike="noStrike" kern="1200" cap="none" spc="0" normalizeH="0" baseline="0" noProof="0" dirty="0">
                <a:ln>
                  <a:noFill/>
                </a:ln>
                <a:solidFill>
                  <a:prstClr val="black"/>
                </a:solidFill>
                <a:effectLst/>
                <a:uLnTx/>
                <a:uFillTx/>
                <a:latin typeface="+mn-lt"/>
                <a:ea typeface="+mn-ea"/>
                <a:cs typeface="+mn-cs"/>
              </a:rPr>
              <a:t> 2 also </a:t>
            </a:r>
            <a:r>
              <a:rPr kumimoji="0" lang="en-US" sz="1200" b="0" i="0" u="none" strike="noStrike" kern="1200" cap="none" spc="0" normalizeH="0" baseline="0" noProof="0" dirty="0" err="1">
                <a:ln>
                  <a:noFill/>
                </a:ln>
                <a:solidFill>
                  <a:prstClr val="black"/>
                </a:solidFill>
                <a:effectLst/>
                <a:uLnTx/>
                <a:uFillTx/>
                <a:latin typeface="+mn-lt"/>
                <a:ea typeface="+mn-ea"/>
                <a:cs typeface="+mn-cs"/>
              </a:rPr>
              <a:t>Yeshua</a:t>
            </a:r>
            <a:r>
              <a:rPr kumimoji="0" lang="en-US" sz="1200" b="0" i="0" u="none" strike="noStrike" kern="1200" cap="none" spc="0" normalizeH="0" baseline="0" noProof="0" dirty="0">
                <a:ln>
                  <a:noFill/>
                </a:ln>
                <a:solidFill>
                  <a:prstClr val="black"/>
                </a:solidFill>
                <a:effectLst/>
                <a:uLnTx/>
                <a:uFillTx/>
                <a:latin typeface="+mn-lt"/>
                <a:ea typeface="+mn-ea"/>
                <a:cs typeface="+mn-cs"/>
              </a:rPr>
              <a:t> is the foundation. What about the rest of the building? </a:t>
            </a:r>
          </a:p>
          <a:p>
            <a:endParaRPr lang="en-US" baseline="0" dirty="0"/>
          </a:p>
          <a:p>
            <a:r>
              <a:rPr lang="en-US" u="sng" baseline="0" dirty="0"/>
              <a:t>Free</a:t>
            </a:r>
            <a:r>
              <a:rPr lang="en-US" baseline="0" dirty="0"/>
              <a:t> – </a:t>
            </a:r>
            <a:r>
              <a:rPr lang="en-US" baseline="0" dirty="0" err="1"/>
              <a:t>el</a:t>
            </a:r>
            <a:r>
              <a:rPr lang="en-US" b="1" u="sng" baseline="0" dirty="0" err="1"/>
              <a:t>eu</a:t>
            </a:r>
            <a:r>
              <a:rPr lang="en-US" baseline="0" dirty="0" err="1"/>
              <a:t>theros</a:t>
            </a:r>
            <a:r>
              <a:rPr lang="en-US" baseline="0" dirty="0"/>
              <a:t> - 1</a:t>
            </a:r>
            <a:r>
              <a:rPr lang="en-US" baseline="30000" dirty="0"/>
              <a:t>st</a:t>
            </a:r>
            <a:r>
              <a:rPr lang="en-US" baseline="0" dirty="0"/>
              <a:t> occurrence – </a:t>
            </a:r>
            <a:r>
              <a:rPr lang="en-US" baseline="0" dirty="0" err="1"/>
              <a:t>Shemot</a:t>
            </a:r>
            <a:r>
              <a:rPr lang="en-US" baseline="0" dirty="0"/>
              <a:t> 21:2 (</a:t>
            </a:r>
            <a:r>
              <a:rPr lang="en-US" baseline="0" dirty="0" err="1"/>
              <a:t>chaphash</a:t>
            </a:r>
            <a:r>
              <a:rPr lang="en-US" baseline="0" dirty="0"/>
              <a:t> – free from being a servant (sin, a Roman or Torah?) Romans 6:20, Mt 17:24-26, </a:t>
            </a:r>
            <a:r>
              <a:rPr lang="en-US" baseline="0" dirty="0" err="1"/>
              <a:t>Yoch</a:t>
            </a:r>
            <a:r>
              <a:rPr lang="en-US" baseline="0" dirty="0"/>
              <a:t> 8:33, Romans 6:20-22, 7:3, 1 </a:t>
            </a:r>
            <a:r>
              <a:rPr lang="en-US" baseline="0" dirty="0" err="1"/>
              <a:t>Cor</a:t>
            </a:r>
            <a:r>
              <a:rPr lang="en-US" baseline="0" dirty="0"/>
              <a:t> 7:21-22, 9:19, Gal 4:22-31, 1 Pet 2:16</a:t>
            </a:r>
          </a:p>
          <a:p>
            <a:r>
              <a:rPr lang="en-US" baseline="0" dirty="0"/>
              <a:t>Paul had seen </a:t>
            </a:r>
            <a:r>
              <a:rPr lang="en-US" baseline="0" dirty="0" err="1"/>
              <a:t>Yeshua</a:t>
            </a:r>
            <a:r>
              <a:rPr lang="en-US" baseline="0" dirty="0"/>
              <a:t> and was commission by </a:t>
            </a:r>
            <a:r>
              <a:rPr lang="en-US" baseline="0" dirty="0" err="1"/>
              <a:t>Yeshua</a:t>
            </a:r>
            <a:r>
              <a:rPr lang="en-US" baseline="0" dirty="0"/>
              <a:t> through </a:t>
            </a:r>
            <a:r>
              <a:rPr lang="en-US" baseline="0" dirty="0" err="1"/>
              <a:t>Ananais</a:t>
            </a:r>
            <a:r>
              <a:rPr lang="en-US" baseline="0" dirty="0"/>
              <a:t> to bear His name among the gentiles, kings and Israel. Act 9:13-15 vs 17 - Ananias is sent (</a:t>
            </a:r>
            <a:r>
              <a:rPr lang="en-US" baseline="0" dirty="0" err="1"/>
              <a:t>apostello</a:t>
            </a:r>
            <a:r>
              <a:rPr lang="en-US" baseline="0" dirty="0"/>
              <a:t>) by </a:t>
            </a:r>
            <a:r>
              <a:rPr lang="en-US" baseline="0" dirty="0" err="1"/>
              <a:t>Yeshua</a:t>
            </a:r>
            <a:r>
              <a:rPr lang="en-US" baseline="0" dirty="0"/>
              <a:t>. And so Ananias lays his hands on Paul. </a:t>
            </a:r>
            <a:r>
              <a:rPr lang="en-US" baseline="0" dirty="0" err="1"/>
              <a:t>Cp</a:t>
            </a:r>
            <a:r>
              <a:rPr lang="en-US" baseline="0" dirty="0"/>
              <a:t> Acts 9:26-31- their doubt is due to Paul’s former life. No indication that it is due to no more apostles. Then after Paul departed the assemblies were at peace and built up due to his teaching. Acts 14:14 – read the YLT,TNT, 13:1-4, 23:11, Acts 15:25 – so the apostles are sending their chief men </a:t>
            </a:r>
            <a:r>
              <a:rPr lang="en-US" baseline="0" dirty="0" err="1"/>
              <a:t>Barsabbas</a:t>
            </a:r>
            <a:r>
              <a:rPr lang="en-US" baseline="0" dirty="0"/>
              <a:t> and Silas to Antioch with the beloved false apostles Paul and Barnabas. </a:t>
            </a:r>
          </a:p>
          <a:p>
            <a:r>
              <a:rPr lang="en-US" u="sng" baseline="0" dirty="0"/>
              <a:t>If I be not an apostle </a:t>
            </a:r>
            <a:r>
              <a:rPr lang="en-US" baseline="0" dirty="0"/>
              <a:t>– once again many doubted because of </a:t>
            </a:r>
            <a:r>
              <a:rPr lang="en-US" baseline="0" dirty="0" err="1"/>
              <a:t>Pauls</a:t>
            </a:r>
            <a:r>
              <a:rPr lang="en-US" baseline="0" dirty="0"/>
              <a:t> previous life. Relate the David Wilkerson/Nicky Cruz story (leader of the Mau-</a:t>
            </a:r>
            <a:r>
              <a:rPr lang="en-US" baseline="0" dirty="0" err="1"/>
              <a:t>Maus</a:t>
            </a:r>
            <a:r>
              <a:rPr lang="en-US" baseline="0" dirty="0"/>
              <a:t>) For a long time Nicky Cruz was not trusted either.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88</a:t>
            </a:fld>
            <a:endParaRPr lang="en-US"/>
          </a:p>
        </p:txBody>
      </p:sp>
    </p:spTree>
    <p:extLst>
      <p:ext uri="{BB962C8B-B14F-4D97-AF65-F5344CB8AC3E}">
        <p14:creationId xmlns:p14="http://schemas.microsoft.com/office/powerpoint/2010/main" val="56404534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denying</a:t>
            </a:r>
            <a:r>
              <a:rPr lang="en-US" baseline="0" dirty="0"/>
              <a:t> that Paul is aware that his apostleship is questioned. Obviously this is still occurring but is much more vitriolic. Although Paul should have been examined (</a:t>
            </a:r>
            <a:r>
              <a:rPr lang="en-US" baseline="0" dirty="0" err="1"/>
              <a:t>anakrino</a:t>
            </a:r>
            <a:r>
              <a:rPr lang="en-US" baseline="0" dirty="0"/>
              <a:t>, hold up to judgment). </a:t>
            </a:r>
          </a:p>
          <a:p>
            <a:r>
              <a:rPr lang="en-US" u="sng" baseline="0" dirty="0"/>
              <a:t>Power</a:t>
            </a:r>
            <a:r>
              <a:rPr lang="en-US" baseline="0" dirty="0"/>
              <a:t> – </a:t>
            </a:r>
            <a:r>
              <a:rPr lang="en-US" baseline="0" dirty="0" err="1"/>
              <a:t>eksousis</a:t>
            </a:r>
            <a:r>
              <a:rPr lang="en-US" baseline="0" dirty="0"/>
              <a:t> – authority </a:t>
            </a:r>
            <a:r>
              <a:rPr lang="en-US" baseline="0" dirty="0" err="1"/>
              <a:t>mashal</a:t>
            </a:r>
            <a:r>
              <a:rPr lang="en-US" baseline="0" dirty="0"/>
              <a:t> rules to live by – Paul here is referring back to his counsel on the issues of chapter 7&amp;9 concerning his authority as an apostle, along with the other apostles which he apparently was specifically summoned by the local leadership. I can see someone who does not like Peter using this verse to prove that Peter is not one of the apostles. </a:t>
            </a:r>
          </a:p>
          <a:p>
            <a:r>
              <a:rPr lang="en-US" baseline="0" dirty="0"/>
              <a:t>Or I only and Barnabas – apparently some people are also questioning his daily needs being met by the assemblies just like the other apostles. Even though we know that Paul occasionally leaned back on his working skills. Acts 18:3 </a:t>
            </a:r>
            <a:r>
              <a:rPr lang="en-US" baseline="0" dirty="0" err="1"/>
              <a:t>cp</a:t>
            </a:r>
            <a:r>
              <a:rPr lang="en-US" baseline="0" dirty="0"/>
              <a:t> MT 10:10 It would be very difficult to do what I do if I still needed to work and maintain a family. I do not take a salary from </a:t>
            </a:r>
            <a:r>
              <a:rPr lang="en-US" baseline="0" dirty="0" err="1"/>
              <a:t>Wildbranch</a:t>
            </a:r>
            <a:r>
              <a:rPr lang="en-US" baseline="0" dirty="0"/>
              <a:t>. </a:t>
            </a:r>
          </a:p>
          <a:p>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89</a:t>
            </a:fld>
            <a:endParaRPr lang="en-US"/>
          </a:p>
        </p:txBody>
      </p:sp>
    </p:spTree>
    <p:extLst>
      <p:ext uri="{BB962C8B-B14F-4D97-AF65-F5344CB8AC3E}">
        <p14:creationId xmlns:p14="http://schemas.microsoft.com/office/powerpoint/2010/main" val="43345425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Dvar</a:t>
            </a:r>
            <a:r>
              <a:rPr lang="en-US" dirty="0"/>
              <a:t> 20:6, </a:t>
            </a:r>
            <a:r>
              <a:rPr lang="en-US" dirty="0" err="1"/>
              <a:t>Mishlee</a:t>
            </a:r>
            <a:r>
              <a:rPr lang="en-US" baseline="0" dirty="0"/>
              <a:t> 27:18, </a:t>
            </a:r>
            <a:r>
              <a:rPr lang="en-US" baseline="0" dirty="0" err="1"/>
              <a:t>Dvar</a:t>
            </a:r>
            <a:r>
              <a:rPr lang="en-US" baseline="0" dirty="0"/>
              <a:t> 25:4</a:t>
            </a:r>
          </a:p>
          <a:p>
            <a:pPr algn="l" rtl="0"/>
            <a:r>
              <a:rPr lang="en-US" u="sng" baseline="0" dirty="0"/>
              <a:t>Or he </a:t>
            </a:r>
            <a:r>
              <a:rPr lang="en-US" u="sng" baseline="0" dirty="0" err="1"/>
              <a:t>saith</a:t>
            </a:r>
            <a:r>
              <a:rPr lang="en-US" u="sng" baseline="0" dirty="0"/>
              <a:t> altogether </a:t>
            </a:r>
            <a:r>
              <a:rPr lang="en-US" baseline="0" dirty="0"/>
              <a:t>– was this not speaking of us? NAS says it better – “</a:t>
            </a:r>
            <a:r>
              <a:rPr lang="en-US" sz="1200" b="0" i="0" u="none" strike="noStrike" baseline="0" dirty="0">
                <a:latin typeface="Arial" panose="020B0604020202020204" pitchFamily="34" charset="0"/>
              </a:rPr>
              <a:t>Or is He speaking altogether for our sake? Yes, for our sake it was written, because the plowman ought to plow in hope, and the thresher </a:t>
            </a:r>
            <a:r>
              <a:rPr lang="en-US" sz="1200" b="0" i="1" u="none" strike="noStrike" baseline="0" dirty="0">
                <a:latin typeface="Arial" panose="020B0604020202020204" pitchFamily="34" charset="0"/>
              </a:rPr>
              <a:t>to thresh </a:t>
            </a:r>
            <a:r>
              <a:rPr lang="en-US" sz="1200" b="0" i="0" u="none" strike="noStrike" baseline="0" dirty="0">
                <a:latin typeface="Arial" panose="020B0604020202020204" pitchFamily="34" charset="0"/>
              </a:rPr>
              <a:t>in hope of sharing </a:t>
            </a:r>
            <a:r>
              <a:rPr lang="en-US" sz="1200" b="0" i="1" u="none" strike="noStrike" baseline="0" dirty="0">
                <a:latin typeface="Arial" panose="020B0604020202020204" pitchFamily="34" charset="0"/>
              </a:rPr>
              <a:t>the crops</a:t>
            </a:r>
            <a:r>
              <a:rPr lang="en-US" sz="1200" b="0" i="0" u="none" strike="noStrike" baseline="0" dirty="0">
                <a:latin typeface="Arial" panose="020B0604020202020204" pitchFamily="34" charset="0"/>
              </a:rPr>
              <a:t>.” </a:t>
            </a:r>
          </a:p>
          <a:p>
            <a:pPr algn="l" rtl="0"/>
            <a:r>
              <a:rPr lang="en-US" sz="1200" b="0" i="0" u="none" strike="noStrike" baseline="0" dirty="0">
                <a:latin typeface="Arial" panose="020B0604020202020204" pitchFamily="34" charset="0"/>
              </a:rPr>
              <a:t>The ‘it is written’ is referring back to the Moses quote, the rest of the phrase is Paul’s synopsis. </a:t>
            </a:r>
          </a:p>
          <a:p>
            <a:pPr algn="l" rtl="0"/>
            <a:endParaRPr lang="en-US" sz="1200" b="0" i="0" u="none" strike="noStrike" baseline="0" dirty="0">
              <a:latin typeface="Arial" panose="020B0604020202020204" pitchFamily="34" charset="0"/>
            </a:endParaRPr>
          </a:p>
          <a:p>
            <a:pPr algn="l" rtl="0"/>
            <a:endParaRPr lang="en-US" sz="1200" b="0" i="0" u="none" strike="noStrike" baseline="0" dirty="0">
              <a:latin typeface="Arial" panose="020B0604020202020204" pitchFamily="34" charset="0"/>
            </a:endParaRPr>
          </a:p>
          <a:p>
            <a:pPr algn="l" rtl="0"/>
            <a:endParaRPr lang="en-US" sz="1200" b="0" i="0" u="none" strike="noStrike" baseline="0" dirty="0">
              <a:latin typeface="Arial" panose="020B0604020202020204" pitchFamily="34" charset="0"/>
            </a:endParaRPr>
          </a:p>
          <a:p>
            <a:pPr algn="l" rtl="0"/>
            <a:endParaRPr lang="en-US" sz="1200" b="0" i="0" u="none" strike="noStrike" baseline="0" dirty="0">
              <a:latin typeface="Arial" panose="020B0604020202020204" pitchFamily="34" charset="0"/>
            </a:endParaRPr>
          </a:p>
          <a:p>
            <a:pPr algn="l" rtl="0"/>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91</a:t>
            </a:fld>
            <a:endParaRPr lang="en-US"/>
          </a:p>
        </p:txBody>
      </p:sp>
    </p:spTree>
    <p:extLst>
      <p:ext uri="{BB962C8B-B14F-4D97-AF65-F5344CB8AC3E}">
        <p14:creationId xmlns:p14="http://schemas.microsoft.com/office/powerpoint/2010/main" val="258217083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NAS -</a:t>
            </a:r>
            <a:r>
              <a:rPr lang="en-US" sz="1200" b="0" i="0" u="none" strike="noStrike" baseline="0" dirty="0">
                <a:latin typeface="Arial" panose="020B0604020202020204" pitchFamily="34" charset="0"/>
              </a:rPr>
              <a:t>If we sowed spiritual things in you, is it too much if we should reap material things from you? If others share the right over you, do we not more? Nevertheless, we did not use this right, but we endure all things, that we may cause no hindrance to the gospel of Christ. </a:t>
            </a:r>
          </a:p>
          <a:p>
            <a:r>
              <a:rPr lang="en-US" sz="1200" b="0" i="0" u="none" strike="noStrike" baseline="0" dirty="0">
                <a:latin typeface="Arial" panose="020B0604020202020204" pitchFamily="34" charset="0"/>
              </a:rPr>
              <a:t>Could this be somewhat related to Mal 3:8</a:t>
            </a:r>
          </a:p>
          <a:p>
            <a:r>
              <a:rPr lang="en-US" dirty="0"/>
              <a:t> discuss </a:t>
            </a:r>
            <a:r>
              <a:rPr lang="en-US" dirty="0" err="1"/>
              <a:t>Ivriym</a:t>
            </a:r>
            <a:r>
              <a:rPr lang="en-US" baseline="0" dirty="0"/>
              <a:t> 1:1-2 because of the exile ‘the sent ones’ are going to the uttermost parts of the earth now.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92</a:t>
            </a:fld>
            <a:endParaRPr lang="en-US"/>
          </a:p>
        </p:txBody>
      </p:sp>
    </p:spTree>
    <p:extLst>
      <p:ext uri="{BB962C8B-B14F-4D97-AF65-F5344CB8AC3E}">
        <p14:creationId xmlns:p14="http://schemas.microsoft.com/office/powerpoint/2010/main" val="309779092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Vay</a:t>
            </a:r>
            <a:r>
              <a:rPr lang="en-US" dirty="0"/>
              <a:t> 6:16-18, </a:t>
            </a:r>
            <a:r>
              <a:rPr lang="en-US" dirty="0" err="1"/>
              <a:t>Dvar</a:t>
            </a:r>
            <a:r>
              <a:rPr lang="en-US" baseline="0" dirty="0"/>
              <a:t> 10:9 – no temple very soon</a:t>
            </a:r>
          </a:p>
          <a:p>
            <a:r>
              <a:rPr lang="en-US" u="sng" baseline="0" dirty="0"/>
              <a:t>Live of the gospel </a:t>
            </a:r>
            <a:r>
              <a:rPr lang="en-US" baseline="0" dirty="0"/>
              <a:t>– Mark 6:7-10</a:t>
            </a:r>
          </a:p>
        </p:txBody>
      </p:sp>
      <p:sp>
        <p:nvSpPr>
          <p:cNvPr id="4" name="Slide Number Placeholder 3"/>
          <p:cNvSpPr>
            <a:spLocks noGrp="1"/>
          </p:cNvSpPr>
          <p:nvPr>
            <p:ph type="sldNum" sz="quarter" idx="10"/>
          </p:nvPr>
        </p:nvSpPr>
        <p:spPr/>
        <p:txBody>
          <a:bodyPr/>
          <a:lstStyle/>
          <a:p>
            <a:fld id="{165C9931-6923-4E6F-8D62-081F00644AA2}" type="slidenum">
              <a:rPr lang="en-US" smtClean="0"/>
              <a:t>93</a:t>
            </a:fld>
            <a:endParaRPr lang="en-US"/>
          </a:p>
        </p:txBody>
      </p:sp>
    </p:spTree>
    <p:extLst>
      <p:ext uri="{BB962C8B-B14F-4D97-AF65-F5344CB8AC3E}">
        <p14:creationId xmlns:p14="http://schemas.microsoft.com/office/powerpoint/2010/main" val="166428552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Glorying void – </a:t>
            </a:r>
            <a:r>
              <a:rPr lang="en-US" dirty="0" err="1"/>
              <a:t>Yirm</a:t>
            </a:r>
            <a:r>
              <a:rPr lang="en-US" dirty="0"/>
              <a:t> 9:23-24 Paul finds his glorying (boasting, </a:t>
            </a:r>
            <a:r>
              <a:rPr lang="en-US" dirty="0" err="1"/>
              <a:t>kauX</a:t>
            </a:r>
            <a:r>
              <a:rPr lang="en-US" b="1" u="sng" dirty="0" err="1"/>
              <a:t>a</a:t>
            </a:r>
            <a:r>
              <a:rPr lang="en-US" dirty="0" err="1"/>
              <a:t>mai</a:t>
            </a:r>
            <a:r>
              <a:rPr lang="en-US" dirty="0"/>
              <a:t>) in preaching</a:t>
            </a:r>
            <a:r>
              <a:rPr lang="en-US" baseline="0" dirty="0"/>
              <a:t> the gospel and in those who receive it. I believe that Paul is responding to some others who are bringing up the boasting or glorying issue. </a:t>
            </a:r>
          </a:p>
          <a:p>
            <a:r>
              <a:rPr lang="en-US" baseline="0" dirty="0"/>
              <a:t>Will discuss gospel in more detail in chapter 15.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94</a:t>
            </a:fld>
            <a:endParaRPr lang="en-US"/>
          </a:p>
        </p:txBody>
      </p:sp>
    </p:spTree>
    <p:extLst>
      <p:ext uri="{BB962C8B-B14F-4D97-AF65-F5344CB8AC3E}">
        <p14:creationId xmlns:p14="http://schemas.microsoft.com/office/powerpoint/2010/main" val="214885769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willingly or unwillingly I have a stewardship (caring</a:t>
            </a:r>
            <a:r>
              <a:rPr lang="en-US" baseline="0" dirty="0"/>
              <a:t> for the house) given unto me. Paul is addressing something I have had to address before. Apparently he has been accused of … “doing this for the money”.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95</a:t>
            </a:fld>
            <a:endParaRPr lang="en-US"/>
          </a:p>
        </p:txBody>
      </p:sp>
    </p:spTree>
    <p:extLst>
      <p:ext uri="{BB962C8B-B14F-4D97-AF65-F5344CB8AC3E}">
        <p14:creationId xmlns:p14="http://schemas.microsoft.com/office/powerpoint/2010/main" val="163569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CD 1 - intro</a:t>
            </a:r>
          </a:p>
        </p:txBody>
      </p:sp>
      <p:sp>
        <p:nvSpPr>
          <p:cNvPr id="4" name="Slide Number Placeholder 3"/>
          <p:cNvSpPr>
            <a:spLocks noGrp="1"/>
          </p:cNvSpPr>
          <p:nvPr>
            <p:ph type="sldNum" sz="quarter" idx="10"/>
          </p:nvPr>
        </p:nvSpPr>
        <p:spPr/>
        <p:txBody>
          <a:bodyPr/>
          <a:lstStyle/>
          <a:p>
            <a:fld id="{165C9931-6923-4E6F-8D62-081F00644AA2}" type="slidenum">
              <a:rPr lang="en-US" smtClean="0"/>
              <a:t>9</a:t>
            </a:fld>
            <a:endParaRPr lang="en-US"/>
          </a:p>
        </p:txBody>
      </p:sp>
    </p:spTree>
    <p:extLst>
      <p:ext uri="{BB962C8B-B14F-4D97-AF65-F5344CB8AC3E}">
        <p14:creationId xmlns:p14="http://schemas.microsoft.com/office/powerpoint/2010/main" val="272302016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subject of vs 20-21 is all (men is supplied) although I am</a:t>
            </a:r>
            <a:r>
              <a:rPr lang="en-US" baseline="0" dirty="0"/>
              <a:t> not obligated, as a servant to all yet… </a:t>
            </a:r>
            <a:r>
              <a:rPr lang="en-US" baseline="0" dirty="0" err="1"/>
              <a:t>Yochanan</a:t>
            </a:r>
            <a:r>
              <a:rPr lang="en-US" baseline="0" dirty="0"/>
              <a:t> 8:33</a:t>
            </a:r>
          </a:p>
          <a:p>
            <a:r>
              <a:rPr lang="en-US" baseline="0" dirty="0"/>
              <a:t>Sometimes theologians get so caught up in digging out the minutia this these passages that they miss the whole point. The following descriptions are </a:t>
            </a:r>
            <a:r>
              <a:rPr lang="en-US" baseline="0" dirty="0" err="1"/>
              <a:t>Pauls</a:t>
            </a:r>
            <a:r>
              <a:rPr lang="en-US" baseline="0" dirty="0"/>
              <a:t> attempt to cover all of mankind and its diversity.  </a:t>
            </a:r>
            <a:r>
              <a:rPr lang="en-US" u="sng" baseline="0" dirty="0"/>
              <a:t>Jew</a:t>
            </a:r>
            <a:r>
              <a:rPr lang="en-US" baseline="0" dirty="0"/>
              <a:t> – not necessarily a religious one. </a:t>
            </a:r>
          </a:p>
          <a:p>
            <a:r>
              <a:rPr lang="en-US" u="sng" baseline="0" dirty="0"/>
              <a:t>Under the law </a:t>
            </a:r>
            <a:r>
              <a:rPr lang="en-US" baseline="0" dirty="0"/>
              <a:t>– all of us come into this world under the law. But specifically if you are living in America you are subject (under) the laws of America. If you are a Buddhist under the Dali </a:t>
            </a:r>
            <a:r>
              <a:rPr lang="en-US" baseline="0" dirty="0" err="1"/>
              <a:t>Lami</a:t>
            </a:r>
            <a:r>
              <a:rPr lang="en-US" baseline="0" dirty="0"/>
              <a:t>. Roman Catholic, under the Pope. </a:t>
            </a:r>
          </a:p>
          <a:p>
            <a:endParaRPr lang="en-US" baseline="0" dirty="0"/>
          </a:p>
        </p:txBody>
      </p:sp>
      <p:sp>
        <p:nvSpPr>
          <p:cNvPr id="4" name="Slide Number Placeholder 3"/>
          <p:cNvSpPr>
            <a:spLocks noGrp="1"/>
          </p:cNvSpPr>
          <p:nvPr>
            <p:ph type="sldNum" sz="quarter" idx="10"/>
          </p:nvPr>
        </p:nvSpPr>
        <p:spPr/>
        <p:txBody>
          <a:bodyPr/>
          <a:lstStyle/>
          <a:p>
            <a:fld id="{165C9931-6923-4E6F-8D62-081F00644AA2}" type="slidenum">
              <a:rPr lang="en-US" smtClean="0"/>
              <a:t>96</a:t>
            </a:fld>
            <a:endParaRPr lang="en-US"/>
          </a:p>
        </p:txBody>
      </p:sp>
    </p:spTree>
    <p:extLst>
      <p:ext uri="{BB962C8B-B14F-4D97-AF65-F5344CB8AC3E}">
        <p14:creationId xmlns:p14="http://schemas.microsoft.com/office/powerpoint/2010/main" val="330788774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Without</a:t>
            </a:r>
            <a:r>
              <a:rPr lang="en-US" u="sng" baseline="0" dirty="0"/>
              <a:t> law </a:t>
            </a:r>
            <a:r>
              <a:rPr lang="en-US" baseline="0" dirty="0"/>
              <a:t>(Romans 2?) perhaps this would include those atheists who believe that are free from any law or even Christians who believe that because of Christ they are free and without law. </a:t>
            </a:r>
          </a:p>
          <a:p>
            <a:r>
              <a:rPr lang="en-US" baseline="0" dirty="0"/>
              <a:t>Being not (</a:t>
            </a:r>
            <a:r>
              <a:rPr lang="en-US" baseline="0" dirty="0" err="1"/>
              <a:t>mey</a:t>
            </a:r>
            <a:r>
              <a:rPr lang="en-US" baseline="0" dirty="0"/>
              <a:t>) without law to God – double negative. </a:t>
            </a:r>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97</a:t>
            </a:fld>
            <a:endParaRPr lang="en-US"/>
          </a:p>
        </p:txBody>
      </p:sp>
    </p:spTree>
    <p:extLst>
      <p:ext uri="{BB962C8B-B14F-4D97-AF65-F5344CB8AC3E}">
        <p14:creationId xmlns:p14="http://schemas.microsoft.com/office/powerpoint/2010/main" val="258277550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Obviously the gospel was Paul’s main focus.</a:t>
            </a:r>
            <a:r>
              <a:rPr lang="en-US" baseline="0" dirty="0"/>
              <a:t> Now comes an analogy of running a race. Perhaps referring to the Isthmian Games. The one that received the prize was the most honored man in Corinth for a year. The goal for all of us is to win the race, but we are all in the race. Only certain people going through special preliminary training are able to be in the race. </a:t>
            </a:r>
            <a:r>
              <a:rPr lang="en-US" baseline="0" dirty="0" err="1"/>
              <a:t>Cp</a:t>
            </a:r>
            <a:r>
              <a:rPr lang="en-US" baseline="0" dirty="0"/>
              <a:t> </a:t>
            </a:r>
            <a:r>
              <a:rPr lang="en-US" baseline="0" dirty="0" err="1"/>
              <a:t>Hoshea</a:t>
            </a:r>
            <a:r>
              <a:rPr lang="en-US" baseline="0" dirty="0"/>
              <a:t> 12:10, </a:t>
            </a:r>
            <a:r>
              <a:rPr lang="en-US" baseline="0" dirty="0" err="1"/>
              <a:t>Miz</a:t>
            </a:r>
            <a:r>
              <a:rPr lang="en-US" baseline="0" dirty="0"/>
              <a:t> 19:5, Hit 3:11</a:t>
            </a:r>
          </a:p>
        </p:txBody>
      </p:sp>
      <p:sp>
        <p:nvSpPr>
          <p:cNvPr id="4" name="Slide Number Placeholder 3"/>
          <p:cNvSpPr>
            <a:spLocks noGrp="1"/>
          </p:cNvSpPr>
          <p:nvPr>
            <p:ph type="sldNum" sz="quarter" idx="10"/>
          </p:nvPr>
        </p:nvSpPr>
        <p:spPr/>
        <p:txBody>
          <a:bodyPr/>
          <a:lstStyle/>
          <a:p>
            <a:fld id="{165C9931-6923-4E6F-8D62-081F00644AA2}" type="slidenum">
              <a:rPr lang="en-US" smtClean="0"/>
              <a:t>98</a:t>
            </a:fld>
            <a:endParaRPr lang="en-US"/>
          </a:p>
        </p:txBody>
      </p:sp>
    </p:spTree>
    <p:extLst>
      <p:ext uri="{BB962C8B-B14F-4D97-AF65-F5344CB8AC3E}">
        <p14:creationId xmlns:p14="http://schemas.microsoft.com/office/powerpoint/2010/main" val="61529366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mj-lt"/>
              <a:buAutoNum type="arabicPeriod"/>
            </a:pPr>
            <a:r>
              <a:rPr lang="en-US" dirty="0"/>
              <a:t>Boasting;</a:t>
            </a:r>
          </a:p>
          <a:p>
            <a:pPr>
              <a:buFont typeface="+mj-lt"/>
              <a:buAutoNum type="arabicPeriod"/>
            </a:pPr>
            <a:r>
              <a:rPr lang="en-US" dirty="0"/>
              <a:t>Stealing;</a:t>
            </a:r>
          </a:p>
          <a:p>
            <a:pPr>
              <a:buFont typeface="+mj-lt"/>
              <a:buAutoNum type="arabicPeriod"/>
            </a:pPr>
            <a:r>
              <a:rPr lang="en-US" dirty="0"/>
              <a:t>Pride;</a:t>
            </a:r>
          </a:p>
          <a:p>
            <a:pPr>
              <a:buFont typeface="+mj-lt"/>
              <a:buAutoNum type="arabicPeriod"/>
            </a:pPr>
            <a:r>
              <a:rPr lang="en-US" dirty="0"/>
              <a:t>Graft;</a:t>
            </a:r>
          </a:p>
          <a:p>
            <a:pPr>
              <a:buFont typeface="+mj-lt"/>
              <a:buAutoNum type="arabicPeriod"/>
            </a:pPr>
            <a:r>
              <a:rPr lang="en-US" dirty="0"/>
              <a:t>Cursing;</a:t>
            </a:r>
          </a:p>
          <a:p>
            <a:pPr>
              <a:buFont typeface="+mj-lt"/>
              <a:buAutoNum type="arabicPeriod"/>
            </a:pPr>
            <a:r>
              <a:rPr lang="en-US" dirty="0"/>
              <a:t>Speaking NOT on behalf of Yahuwah;</a:t>
            </a:r>
          </a:p>
          <a:p>
            <a:pPr>
              <a:buFont typeface="+mj-lt"/>
              <a:buAutoNum type="arabicPeriod"/>
            </a:pPr>
            <a:r>
              <a:rPr lang="en-US" dirty="0"/>
              <a:t>Using trickery and deceit;</a:t>
            </a:r>
          </a:p>
          <a:p>
            <a:pPr>
              <a:buFont typeface="+mj-lt"/>
              <a:buAutoNum type="arabicPeriod"/>
            </a:pPr>
            <a:r>
              <a:rPr lang="en-US" dirty="0"/>
              <a:t>Passing judgment upon others;</a:t>
            </a:r>
          </a:p>
          <a:p>
            <a:pPr>
              <a:buFont typeface="+mj-lt"/>
              <a:buAutoNum type="arabicPeriod"/>
            </a:pPr>
            <a:r>
              <a:rPr lang="en-US" dirty="0"/>
              <a:t>Belittling Peter, James and John;</a:t>
            </a:r>
          </a:p>
          <a:p>
            <a:pPr>
              <a:buFont typeface="+mj-lt"/>
              <a:buAutoNum type="arabicPeriod"/>
            </a:pPr>
            <a:r>
              <a:rPr lang="en-US" dirty="0"/>
              <a:t>Consulting with Satan;</a:t>
            </a:r>
          </a:p>
          <a:p>
            <a:pPr>
              <a:buFont typeface="+mj-lt"/>
              <a:buAutoNum type="arabicPeriod"/>
            </a:pPr>
            <a:r>
              <a:rPr lang="en-US" dirty="0"/>
              <a:t>Holding an exalted opinion of himself;</a:t>
            </a:r>
          </a:p>
          <a:p>
            <a:pPr>
              <a:buFont typeface="+mj-lt"/>
              <a:buAutoNum type="arabicPeriod"/>
            </a:pPr>
            <a:r>
              <a:rPr lang="en-US" dirty="0"/>
              <a:t>Injecting his own ideas into Scripture;</a:t>
            </a:r>
          </a:p>
          <a:p>
            <a:pPr>
              <a:buFont typeface="+mj-lt"/>
              <a:buAutoNum type="arabicPeriod"/>
            </a:pPr>
            <a:r>
              <a:rPr lang="en-US" dirty="0"/>
              <a:t>Preaching “another” gospel;</a:t>
            </a:r>
          </a:p>
          <a:p>
            <a:pPr>
              <a:buFont typeface="+mj-lt"/>
              <a:buAutoNum type="arabicPeriod"/>
            </a:pPr>
            <a:r>
              <a:rPr lang="en-US" dirty="0"/>
              <a:t>Giving faulty marriage counsel;</a:t>
            </a:r>
          </a:p>
          <a:p>
            <a:pPr>
              <a:buFont typeface="+mj-lt"/>
              <a:buAutoNum type="arabicPeriod"/>
            </a:pPr>
            <a:r>
              <a:rPr lang="en-US" dirty="0"/>
              <a:t>Telling husbands to start living the single life again;</a:t>
            </a:r>
          </a:p>
          <a:p>
            <a:pPr>
              <a:buFont typeface="+mj-lt"/>
              <a:buAutoNum type="arabicPeriod"/>
            </a:pPr>
            <a:r>
              <a:rPr lang="en-US" dirty="0"/>
              <a:t>Dictating “proper” hairstyles for men;</a:t>
            </a:r>
          </a:p>
          <a:p>
            <a:pPr>
              <a:buFont typeface="+mj-lt"/>
              <a:buAutoNum type="arabicPeriod"/>
            </a:pPr>
            <a:r>
              <a:rPr lang="en-US" dirty="0"/>
              <a:t>Judging hungry, growling stomachs.</a:t>
            </a:r>
          </a:p>
          <a:p>
            <a:endParaRPr lang="en-US" dirty="0"/>
          </a:p>
        </p:txBody>
      </p:sp>
      <p:sp>
        <p:nvSpPr>
          <p:cNvPr id="4" name="Slide Number Placeholder 3"/>
          <p:cNvSpPr>
            <a:spLocks noGrp="1"/>
          </p:cNvSpPr>
          <p:nvPr>
            <p:ph type="sldNum" sz="quarter" idx="10"/>
          </p:nvPr>
        </p:nvSpPr>
        <p:spPr/>
        <p:txBody>
          <a:bodyPr/>
          <a:lstStyle/>
          <a:p>
            <a:fld id="{165C9931-6923-4E6F-8D62-081F00644AA2}" type="slidenum">
              <a:rPr lang="en-US" smtClean="0"/>
              <a:t>100</a:t>
            </a:fld>
            <a:endParaRPr lang="en-US"/>
          </a:p>
        </p:txBody>
      </p:sp>
    </p:spTree>
    <p:extLst>
      <p:ext uri="{BB962C8B-B14F-4D97-AF65-F5344CB8AC3E}">
        <p14:creationId xmlns:p14="http://schemas.microsoft.com/office/powerpoint/2010/main" val="1289631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beginning of gifts section in latest book on gifts. </a:t>
            </a:r>
          </a:p>
        </p:txBody>
      </p:sp>
      <p:sp>
        <p:nvSpPr>
          <p:cNvPr id="4" name="Slide Number Placeholder 3"/>
          <p:cNvSpPr>
            <a:spLocks noGrp="1"/>
          </p:cNvSpPr>
          <p:nvPr>
            <p:ph type="sldNum" sz="quarter" idx="10"/>
          </p:nvPr>
        </p:nvSpPr>
        <p:spPr/>
        <p:txBody>
          <a:bodyPr/>
          <a:lstStyle/>
          <a:p>
            <a:fld id="{165C9931-6923-4E6F-8D62-081F00644AA2}" type="slidenum">
              <a:rPr lang="en-US" smtClean="0"/>
              <a:t>10</a:t>
            </a:fld>
            <a:endParaRPr lang="en-US"/>
          </a:p>
        </p:txBody>
      </p:sp>
    </p:spTree>
    <p:extLst>
      <p:ext uri="{BB962C8B-B14F-4D97-AF65-F5344CB8AC3E}">
        <p14:creationId xmlns:p14="http://schemas.microsoft.com/office/powerpoint/2010/main" val="275289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4520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9/9/2018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5450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9/9/2018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67441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9/9/2018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0102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9/9/2018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52073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6DFF08F-DC6B-4601-B491-B0F83F6DD2DA}" type="datetimeFigureOut">
              <a:rPr lang="en-US" smtClean="0"/>
              <a:pPr/>
              <a:t>9/9/2018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19440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6DFF08F-DC6B-4601-B491-B0F83F6DD2DA}" type="datetimeFigureOut">
              <a:rPr lang="en-US" smtClean="0"/>
              <a:pPr/>
              <a:t>9/9/2018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09134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51737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36792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1242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9/9/2018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2354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52111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3042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0408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47947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380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5463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6DFF08F-DC6B-4601-B491-B0F83F6DD2DA}" type="datetimeFigureOut">
              <a:rPr lang="en-US" smtClean="0"/>
              <a:pPr/>
              <a:t>9/9/2018</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8886409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Gadugi" panose="020B0502040204020203" pitchFamily="34" charset="0"/>
              </a:rPr>
              <a:t> To the saints in Corinth</a:t>
            </a:r>
            <a:br>
              <a:rPr lang="en-US" dirty="0">
                <a:latin typeface="Gadugi" panose="020B0502040204020203" pitchFamily="34" charset="0"/>
              </a:rPr>
            </a:br>
            <a:r>
              <a:rPr lang="en-US" dirty="0">
                <a:latin typeface="Gadugi" panose="020B0502040204020203" pitchFamily="34" charset="0"/>
              </a:rPr>
              <a:t>Paul’s first letter to the </a:t>
            </a:r>
            <a:r>
              <a:rPr lang="en-US" dirty="0" err="1">
                <a:latin typeface="Gadugi" panose="020B0502040204020203" pitchFamily="34" charset="0"/>
              </a:rPr>
              <a:t>corinthians</a:t>
            </a:r>
            <a:endParaRPr lang="en-US" dirty="0">
              <a:latin typeface="Gadugi" panose="020B0502040204020203" pitchFamily="34" charset="0"/>
            </a:endParaRPr>
          </a:p>
        </p:txBody>
      </p:sp>
      <p:sp>
        <p:nvSpPr>
          <p:cNvPr id="4" name="Content Placeholder 3"/>
          <p:cNvSpPr>
            <a:spLocks noGrp="1"/>
          </p:cNvSpPr>
          <p:nvPr>
            <p:ph idx="1"/>
          </p:nvPr>
        </p:nvSpPr>
        <p:spPr/>
        <p:txBody>
          <a:bodyPr/>
          <a:lstStyle/>
          <a:p>
            <a:r>
              <a:rPr lang="en-US" dirty="0"/>
              <a:t>                           </a:t>
            </a:r>
          </a:p>
        </p:txBody>
      </p:sp>
    </p:spTree>
    <p:extLst>
      <p:ext uri="{BB962C8B-B14F-4D97-AF65-F5344CB8AC3E}">
        <p14:creationId xmlns:p14="http://schemas.microsoft.com/office/powerpoint/2010/main" val="616760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1:5-7</a:t>
            </a:r>
          </a:p>
        </p:txBody>
      </p:sp>
      <p:sp>
        <p:nvSpPr>
          <p:cNvPr id="3" name="Content Placeholder 2"/>
          <p:cNvSpPr>
            <a:spLocks noGrp="1"/>
          </p:cNvSpPr>
          <p:nvPr>
            <p:ph idx="1"/>
          </p:nvPr>
        </p:nvSpPr>
        <p:spPr/>
        <p:txBody>
          <a:bodyPr>
            <a:normAutofit lnSpcReduction="10000"/>
          </a:bodyPr>
          <a:lstStyle/>
          <a:p>
            <a:r>
              <a:rPr lang="en-US" sz="2800" dirty="0"/>
              <a:t>Vs 6 – only time this phrase is used by Paul - ‘testimony in Messiah’. What is the testimony  (</a:t>
            </a:r>
            <a:r>
              <a:rPr lang="en-US" sz="2800" i="1" dirty="0" err="1"/>
              <a:t>marturion</a:t>
            </a:r>
            <a:r>
              <a:rPr lang="en-US" sz="2800" dirty="0"/>
              <a:t>) of Messiah?  </a:t>
            </a:r>
            <a:r>
              <a:rPr lang="en-US" sz="2800" dirty="0" err="1"/>
              <a:t>Hitgalut</a:t>
            </a:r>
            <a:r>
              <a:rPr lang="en-US" sz="2800" dirty="0"/>
              <a:t> 19:10 Is it different from the testimony of God? 1 </a:t>
            </a:r>
            <a:r>
              <a:rPr lang="en-US" sz="2800" dirty="0" err="1"/>
              <a:t>Cor</a:t>
            </a:r>
            <a:r>
              <a:rPr lang="en-US" sz="2800" dirty="0"/>
              <a:t> 2:1 </a:t>
            </a:r>
            <a:r>
              <a:rPr lang="en-US" sz="2800" dirty="0" err="1"/>
              <a:t>cp</a:t>
            </a:r>
            <a:r>
              <a:rPr lang="en-US" sz="2800" dirty="0"/>
              <a:t> 1</a:t>
            </a:r>
            <a:r>
              <a:rPr lang="en-US" sz="2800" baseline="30000" dirty="0"/>
              <a:t>st</a:t>
            </a:r>
            <a:r>
              <a:rPr lang="en-US" sz="2800" dirty="0"/>
              <a:t> Ex 16:34 – the ark is the heart of the tabernacle. </a:t>
            </a:r>
          </a:p>
          <a:p>
            <a:r>
              <a:rPr lang="en-US" sz="2800" dirty="0"/>
              <a:t>Lightfoot comments that this implies that the giving of gifts is part of the evidence that </a:t>
            </a:r>
            <a:r>
              <a:rPr lang="en-US" sz="2800" dirty="0" err="1"/>
              <a:t>Yeshua</a:t>
            </a:r>
            <a:r>
              <a:rPr lang="en-US" sz="2800" dirty="0"/>
              <a:t> was the Messiah. Perhaps especially in His role as a bridegroom. </a:t>
            </a:r>
          </a:p>
          <a:p>
            <a:endParaRPr lang="en-US" dirty="0"/>
          </a:p>
        </p:txBody>
      </p:sp>
    </p:spTree>
    <p:extLst>
      <p:ext uri="{BB962C8B-B14F-4D97-AF65-F5344CB8AC3E}">
        <p14:creationId xmlns:p14="http://schemas.microsoft.com/office/powerpoint/2010/main" val="52557981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 of reasons why </a:t>
            </a:r>
            <a:r>
              <a:rPr lang="en-US" dirty="0" err="1"/>
              <a:t>paul</a:t>
            </a:r>
            <a:r>
              <a:rPr lang="en-US" dirty="0"/>
              <a:t> was a false apostle in this letter</a:t>
            </a:r>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2400" dirty="0">
                <a:effectLst/>
                <a:latin typeface="Calibri" panose="020F0502020204030204"/>
              </a:rPr>
              <a:t>1</a:t>
            </a:r>
            <a:r>
              <a:rPr lang="en-US" sz="2400" baseline="30000" dirty="0">
                <a:effectLst/>
                <a:latin typeface="Calibri" panose="020F0502020204030204"/>
              </a:rPr>
              <a:t>st</a:t>
            </a:r>
            <a:r>
              <a:rPr lang="en-US" sz="2400" dirty="0">
                <a:effectLst/>
                <a:latin typeface="Calibri" panose="020F0502020204030204"/>
              </a:rPr>
              <a:t> </a:t>
            </a:r>
            <a:r>
              <a:rPr lang="en-US" sz="2400" dirty="0" err="1">
                <a:effectLst/>
                <a:latin typeface="Calibri" panose="020F0502020204030204"/>
              </a:rPr>
              <a:t>Cor</a:t>
            </a:r>
            <a:r>
              <a:rPr lang="en-US" sz="2400" dirty="0">
                <a:effectLst/>
                <a:latin typeface="Calibri" panose="020F0502020204030204"/>
              </a:rPr>
              <a:t> 8: you can now eat whatever you wish</a:t>
            </a:r>
          </a:p>
          <a:p>
            <a:pPr marL="0" lvl="0" indent="0">
              <a:lnSpc>
                <a:spcPct val="100000"/>
              </a:lnSpc>
              <a:spcBef>
                <a:spcPts val="0"/>
              </a:spcBef>
              <a:buNone/>
            </a:pPr>
            <a:r>
              <a:rPr lang="en-US" sz="2400" dirty="0">
                <a:effectLst/>
                <a:latin typeface="Calibri" panose="020F0502020204030204"/>
              </a:rPr>
              <a:t>1</a:t>
            </a:r>
            <a:r>
              <a:rPr lang="en-US" sz="2400" baseline="30000" dirty="0">
                <a:effectLst/>
                <a:latin typeface="Calibri" panose="020F0502020204030204"/>
              </a:rPr>
              <a:t>st</a:t>
            </a:r>
            <a:r>
              <a:rPr lang="en-US" sz="2400" dirty="0">
                <a:effectLst/>
                <a:latin typeface="Calibri" panose="020F0502020204030204"/>
              </a:rPr>
              <a:t> </a:t>
            </a:r>
            <a:r>
              <a:rPr lang="en-US" sz="2400" dirty="0" err="1">
                <a:effectLst/>
                <a:latin typeface="Calibri" panose="020F0502020204030204"/>
              </a:rPr>
              <a:t>Cor</a:t>
            </a:r>
            <a:r>
              <a:rPr lang="en-US" sz="2400" dirty="0">
                <a:effectLst/>
                <a:latin typeface="Calibri" panose="020F0502020204030204"/>
              </a:rPr>
              <a:t> 7:7-8 – Paul abstained from marriage or Paul was not married – do Pharisees abstain from marriage?</a:t>
            </a:r>
          </a:p>
          <a:p>
            <a:pPr marL="0" lvl="0" indent="0">
              <a:lnSpc>
                <a:spcPct val="100000"/>
              </a:lnSpc>
              <a:spcBef>
                <a:spcPts val="0"/>
              </a:spcBef>
              <a:buNone/>
            </a:pPr>
            <a:r>
              <a:rPr lang="en-US" sz="2400" dirty="0">
                <a:effectLst/>
                <a:latin typeface="Calibri" panose="020F0502020204030204"/>
              </a:rPr>
              <a:t>1</a:t>
            </a:r>
            <a:r>
              <a:rPr lang="en-US" sz="2400" baseline="30000" dirty="0">
                <a:effectLst/>
                <a:latin typeface="Calibri" panose="020F0502020204030204"/>
              </a:rPr>
              <a:t>st</a:t>
            </a:r>
            <a:r>
              <a:rPr lang="en-US" sz="2400" dirty="0">
                <a:effectLst/>
                <a:latin typeface="Calibri" panose="020F0502020204030204"/>
              </a:rPr>
              <a:t> </a:t>
            </a:r>
            <a:r>
              <a:rPr lang="en-US" sz="2400" dirty="0" err="1">
                <a:effectLst/>
                <a:latin typeface="Calibri" panose="020F0502020204030204"/>
              </a:rPr>
              <a:t>Cor</a:t>
            </a:r>
            <a:r>
              <a:rPr lang="en-US" sz="2400" dirty="0">
                <a:effectLst/>
                <a:latin typeface="Calibri" panose="020F0502020204030204"/>
              </a:rPr>
              <a:t> 15:9-10 – Paul’s attempt at false humility because he truly was arrogant – </a:t>
            </a:r>
            <a:r>
              <a:rPr lang="en-US" sz="2400" dirty="0" err="1">
                <a:effectLst/>
                <a:latin typeface="Calibri" panose="020F0502020204030204"/>
              </a:rPr>
              <a:t>cp</a:t>
            </a:r>
            <a:r>
              <a:rPr lang="en-US" sz="2400" dirty="0">
                <a:effectLst/>
                <a:latin typeface="Calibri" panose="020F0502020204030204"/>
              </a:rPr>
              <a:t> Jeremiah 9:24</a:t>
            </a:r>
          </a:p>
          <a:p>
            <a:pPr marL="0" lvl="0" indent="0">
              <a:lnSpc>
                <a:spcPct val="100000"/>
              </a:lnSpc>
              <a:spcBef>
                <a:spcPts val="0"/>
              </a:spcBef>
              <a:buNone/>
            </a:pPr>
            <a:r>
              <a:rPr lang="en-US" sz="2400" dirty="0">
                <a:effectLst/>
                <a:latin typeface="Calibri" panose="020F0502020204030204"/>
              </a:rPr>
              <a:t>1</a:t>
            </a:r>
            <a:r>
              <a:rPr lang="en-US" sz="2400" baseline="30000" dirty="0">
                <a:effectLst/>
                <a:latin typeface="Calibri" panose="020F0502020204030204"/>
              </a:rPr>
              <a:t>st</a:t>
            </a:r>
            <a:r>
              <a:rPr lang="en-US" sz="2400" dirty="0">
                <a:effectLst/>
                <a:latin typeface="Calibri" panose="020F0502020204030204"/>
              </a:rPr>
              <a:t> </a:t>
            </a:r>
            <a:r>
              <a:rPr lang="en-US" sz="2400" dirty="0" err="1">
                <a:effectLst/>
                <a:latin typeface="Calibri" panose="020F0502020204030204"/>
              </a:rPr>
              <a:t>Cor</a:t>
            </a:r>
            <a:r>
              <a:rPr lang="en-US" sz="2400" dirty="0">
                <a:effectLst/>
                <a:latin typeface="Calibri" panose="020F0502020204030204"/>
              </a:rPr>
              <a:t> 9:1-2</a:t>
            </a:r>
          </a:p>
          <a:p>
            <a:pPr marL="0" indent="0">
              <a:buNone/>
            </a:pPr>
            <a:endParaRPr lang="en-US" sz="2400" dirty="0"/>
          </a:p>
        </p:txBody>
      </p:sp>
    </p:spTree>
    <p:extLst>
      <p:ext uri="{BB962C8B-B14F-4D97-AF65-F5344CB8AC3E}">
        <p14:creationId xmlns:p14="http://schemas.microsoft.com/office/powerpoint/2010/main" val="690860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solidFill>
                  <a:prstClr val="white"/>
                </a:solidFill>
              </a:rPr>
              <a:t>The other Hebrew word used to describe the assembly is </a:t>
            </a:r>
            <a:r>
              <a:rPr lang="en-US" sz="2800" i="1" dirty="0">
                <a:solidFill>
                  <a:prstClr val="white"/>
                </a:solidFill>
              </a:rPr>
              <a:t>‘</a:t>
            </a:r>
            <a:r>
              <a:rPr lang="en-US" sz="2800" i="1" dirty="0" err="1">
                <a:solidFill>
                  <a:prstClr val="white"/>
                </a:solidFill>
              </a:rPr>
              <a:t>edah</a:t>
            </a:r>
            <a:r>
              <a:rPr lang="en-US" sz="2800" i="1" dirty="0">
                <a:solidFill>
                  <a:prstClr val="white"/>
                </a:solidFill>
              </a:rPr>
              <a:t> </a:t>
            </a:r>
            <a:r>
              <a:rPr lang="en-US" sz="2800" dirty="0">
                <a:solidFill>
                  <a:prstClr val="white"/>
                </a:solidFill>
              </a:rPr>
              <a:t>or testimony. In the ark of the testimony was the commandments which will guide you (Aarons’ rod) and will nourish you (manna). Keeping them (Hit 19:10) assures their continuity. Being faithful implies the continuity of faith see </a:t>
            </a:r>
            <a:r>
              <a:rPr lang="en-US" sz="2800" dirty="0" err="1">
                <a:solidFill>
                  <a:prstClr val="white"/>
                </a:solidFill>
              </a:rPr>
              <a:t>Ivriym</a:t>
            </a:r>
            <a:r>
              <a:rPr lang="en-US" sz="2800" dirty="0">
                <a:solidFill>
                  <a:prstClr val="white"/>
                </a:solidFill>
              </a:rPr>
              <a:t> 3:5</a:t>
            </a:r>
            <a:endParaRPr lang="en-US" sz="2800" dirty="0"/>
          </a:p>
        </p:txBody>
      </p:sp>
    </p:spTree>
    <p:extLst>
      <p:ext uri="{BB962C8B-B14F-4D97-AF65-F5344CB8AC3E}">
        <p14:creationId xmlns:p14="http://schemas.microsoft.com/office/powerpoint/2010/main" val="3686007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sz="2400" dirty="0">
                <a:solidFill>
                  <a:prstClr val="white"/>
                </a:solidFill>
              </a:rPr>
              <a:t>Vs 7 – not lacking in any gift</a:t>
            </a:r>
            <a:r>
              <a:rPr lang="en-US" sz="2400" i="1" dirty="0">
                <a:solidFill>
                  <a:prstClr val="white"/>
                </a:solidFill>
              </a:rPr>
              <a:t>, charisma </a:t>
            </a:r>
            <a:r>
              <a:rPr lang="en-US" sz="2400" dirty="0">
                <a:solidFill>
                  <a:prstClr val="white"/>
                </a:solidFill>
              </a:rPr>
              <a:t>from </a:t>
            </a:r>
            <a:r>
              <a:rPr lang="en-US" sz="2400" i="1" dirty="0" err="1">
                <a:solidFill>
                  <a:prstClr val="white"/>
                </a:solidFill>
              </a:rPr>
              <a:t>charis</a:t>
            </a:r>
            <a:r>
              <a:rPr lang="en-US" sz="2400" dirty="0">
                <a:solidFill>
                  <a:prstClr val="white"/>
                </a:solidFill>
              </a:rPr>
              <a:t>, which is the root form found in the </a:t>
            </a:r>
            <a:r>
              <a:rPr lang="en-US" sz="2400" dirty="0" err="1">
                <a:solidFill>
                  <a:prstClr val="white"/>
                </a:solidFill>
              </a:rPr>
              <a:t>Tanakh</a:t>
            </a:r>
            <a:r>
              <a:rPr lang="en-US" sz="2400" dirty="0">
                <a:solidFill>
                  <a:prstClr val="white"/>
                </a:solidFill>
              </a:rPr>
              <a:t>. It is primarily from </a:t>
            </a:r>
            <a:r>
              <a:rPr lang="en-US" sz="2400" dirty="0" err="1">
                <a:solidFill>
                  <a:prstClr val="white"/>
                </a:solidFill>
              </a:rPr>
              <a:t>chen</a:t>
            </a:r>
            <a:r>
              <a:rPr lang="en-US" sz="2400" dirty="0">
                <a:solidFill>
                  <a:prstClr val="white"/>
                </a:solidFill>
              </a:rPr>
              <a:t>, </a:t>
            </a:r>
            <a:r>
              <a:rPr lang="en-US" sz="2400" dirty="0" err="1">
                <a:solidFill>
                  <a:prstClr val="white"/>
                </a:solidFill>
              </a:rPr>
              <a:t>chanah</a:t>
            </a:r>
            <a:r>
              <a:rPr lang="en-US" sz="2400" dirty="0">
                <a:solidFill>
                  <a:prstClr val="white"/>
                </a:solidFill>
              </a:rPr>
              <a:t> (pitch a tent with) (grace) but shares also the meaning of traditions and the Torah in the sense of being disciplined  - </a:t>
            </a:r>
            <a:r>
              <a:rPr lang="en-US" sz="2400" dirty="0" err="1">
                <a:solidFill>
                  <a:prstClr val="white"/>
                </a:solidFill>
              </a:rPr>
              <a:t>Mishlei</a:t>
            </a:r>
            <a:r>
              <a:rPr lang="en-US" sz="2400" dirty="0">
                <a:solidFill>
                  <a:prstClr val="white"/>
                </a:solidFill>
              </a:rPr>
              <a:t> 1:9, </a:t>
            </a:r>
            <a:r>
              <a:rPr lang="en-US" sz="2400" dirty="0" err="1">
                <a:solidFill>
                  <a:prstClr val="white"/>
                </a:solidFill>
              </a:rPr>
              <a:t>Miz</a:t>
            </a:r>
            <a:r>
              <a:rPr lang="en-US" sz="2400" dirty="0">
                <a:solidFill>
                  <a:prstClr val="white"/>
                </a:solidFill>
              </a:rPr>
              <a:t> 45:2 The use of the word charisma refers to that which is bestowed upon those who dwell in the Father’s house. 1</a:t>
            </a:r>
            <a:r>
              <a:rPr lang="en-US" sz="2400" baseline="30000" dirty="0">
                <a:solidFill>
                  <a:prstClr val="white"/>
                </a:solidFill>
              </a:rPr>
              <a:t>st</a:t>
            </a:r>
            <a:r>
              <a:rPr lang="en-US" sz="2400" dirty="0">
                <a:solidFill>
                  <a:prstClr val="white"/>
                </a:solidFill>
              </a:rPr>
              <a:t>  </a:t>
            </a:r>
            <a:r>
              <a:rPr lang="en-US" sz="2400" dirty="0" err="1">
                <a:solidFill>
                  <a:prstClr val="white"/>
                </a:solidFill>
              </a:rPr>
              <a:t>Bere</a:t>
            </a:r>
            <a:r>
              <a:rPr lang="en-US" sz="2400" dirty="0">
                <a:solidFill>
                  <a:prstClr val="white"/>
                </a:solidFill>
              </a:rPr>
              <a:t> 6:8 – after Noah finds grace he is immediately instructed to build a house (ark).</a:t>
            </a:r>
            <a:endParaRPr lang="en-US" sz="2400" i="1" dirty="0">
              <a:solidFill>
                <a:prstClr val="white"/>
              </a:solidFill>
            </a:endParaRPr>
          </a:p>
          <a:p>
            <a:endParaRPr lang="en-US" dirty="0"/>
          </a:p>
        </p:txBody>
      </p:sp>
    </p:spTree>
    <p:extLst>
      <p:ext uri="{BB962C8B-B14F-4D97-AF65-F5344CB8AC3E}">
        <p14:creationId xmlns:p14="http://schemas.microsoft.com/office/powerpoint/2010/main" val="3563428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1:8-9</a:t>
            </a:r>
          </a:p>
        </p:txBody>
      </p:sp>
      <p:sp>
        <p:nvSpPr>
          <p:cNvPr id="3" name="Content Placeholder 2"/>
          <p:cNvSpPr>
            <a:spLocks noGrp="1"/>
          </p:cNvSpPr>
          <p:nvPr>
            <p:ph idx="1"/>
          </p:nvPr>
        </p:nvSpPr>
        <p:spPr/>
        <p:txBody>
          <a:bodyPr>
            <a:normAutofit lnSpcReduction="10000"/>
          </a:bodyPr>
          <a:lstStyle/>
          <a:p>
            <a:pPr marL="0" indent="0">
              <a:buNone/>
            </a:pPr>
            <a:r>
              <a:rPr lang="en-US" sz="2400" dirty="0"/>
              <a:t> “Who shall also confirm you unto the end, </a:t>
            </a:r>
            <a:r>
              <a:rPr lang="en-US" sz="2400" i="1" dirty="0"/>
              <a:t>that ye may be </a:t>
            </a:r>
            <a:r>
              <a:rPr lang="en-US" sz="2400" dirty="0"/>
              <a:t>blameless in the day of our Master </a:t>
            </a:r>
            <a:r>
              <a:rPr lang="en-US" sz="2400" dirty="0" err="1"/>
              <a:t>Yeshua</a:t>
            </a:r>
            <a:r>
              <a:rPr lang="en-US" sz="2400" dirty="0"/>
              <a:t> the Messiah. God </a:t>
            </a:r>
            <a:r>
              <a:rPr lang="en-US" sz="2400" i="1" dirty="0"/>
              <a:t>is </a:t>
            </a:r>
            <a:r>
              <a:rPr lang="en-US" sz="2400" dirty="0"/>
              <a:t>faithful, by whom ye were called unto the fellowship of his Son Messiah </a:t>
            </a:r>
            <a:r>
              <a:rPr lang="en-US" sz="2400" dirty="0" err="1"/>
              <a:t>Yeshua</a:t>
            </a:r>
            <a:r>
              <a:rPr lang="en-US" sz="2400" dirty="0"/>
              <a:t> our Master.”</a:t>
            </a:r>
          </a:p>
          <a:p>
            <a:pPr marL="0" indent="0">
              <a:buNone/>
            </a:pPr>
            <a:endParaRPr lang="en-US" sz="2400" dirty="0"/>
          </a:p>
          <a:p>
            <a:pPr marL="0" indent="0">
              <a:buNone/>
            </a:pPr>
            <a:r>
              <a:rPr lang="en-US" sz="2400" dirty="0"/>
              <a:t>Confirm you unto the end – God responds in like kind – blameless the ‘a’ before </a:t>
            </a:r>
            <a:r>
              <a:rPr lang="en-US" sz="2400" dirty="0" err="1"/>
              <a:t>egkaleo</a:t>
            </a:r>
            <a:r>
              <a:rPr lang="en-US" sz="2400" dirty="0"/>
              <a:t> or called into question. i.e. without being called into question. Used for office of bishops or elders – </a:t>
            </a:r>
            <a:r>
              <a:rPr lang="en-US" sz="2400" i="1" dirty="0" err="1"/>
              <a:t>naqah</a:t>
            </a:r>
            <a:r>
              <a:rPr lang="en-US" sz="2400" i="1" dirty="0"/>
              <a:t> - </a:t>
            </a:r>
            <a:r>
              <a:rPr lang="en-US" sz="2400" dirty="0"/>
              <a:t> </a:t>
            </a:r>
            <a:r>
              <a:rPr lang="en-US" sz="2400" dirty="0" err="1"/>
              <a:t>Sh</a:t>
            </a:r>
            <a:r>
              <a:rPr lang="en-US" sz="2400" baseline="30000" dirty="0" err="1"/>
              <a:t>e</a:t>
            </a:r>
            <a:r>
              <a:rPr lang="en-US" sz="2400" dirty="0" err="1"/>
              <a:t>mot</a:t>
            </a:r>
            <a:r>
              <a:rPr lang="en-US" sz="2400" dirty="0"/>
              <a:t> 23:7</a:t>
            </a:r>
          </a:p>
          <a:p>
            <a:pPr marL="0" indent="0">
              <a:buNone/>
            </a:pPr>
            <a:r>
              <a:rPr lang="en-US" sz="2400" dirty="0"/>
              <a:t>God is faithful </a:t>
            </a:r>
            <a:r>
              <a:rPr lang="en-US" sz="2400" dirty="0" err="1"/>
              <a:t>i</a:t>
            </a:r>
            <a:r>
              <a:rPr lang="en-US" sz="2400" dirty="0"/>
              <a:t>..e. it is God in you</a:t>
            </a:r>
          </a:p>
          <a:p>
            <a:pPr marL="0" indent="0">
              <a:buNone/>
            </a:pPr>
            <a:endParaRPr lang="en-US" sz="2400" dirty="0"/>
          </a:p>
          <a:p>
            <a:pPr marL="0" indent="0">
              <a:buNone/>
            </a:pPr>
            <a:endParaRPr lang="en-US" sz="2400" dirty="0"/>
          </a:p>
          <a:p>
            <a:endParaRPr lang="en-US" dirty="0"/>
          </a:p>
        </p:txBody>
      </p:sp>
    </p:spTree>
    <p:extLst>
      <p:ext uri="{BB962C8B-B14F-4D97-AF65-F5344CB8AC3E}">
        <p14:creationId xmlns:p14="http://schemas.microsoft.com/office/powerpoint/2010/main" val="2670309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1:9-10</a:t>
            </a:r>
          </a:p>
        </p:txBody>
      </p:sp>
      <p:sp>
        <p:nvSpPr>
          <p:cNvPr id="3" name="Content Placeholder 2"/>
          <p:cNvSpPr>
            <a:spLocks noGrp="1"/>
          </p:cNvSpPr>
          <p:nvPr>
            <p:ph idx="1"/>
          </p:nvPr>
        </p:nvSpPr>
        <p:spPr/>
        <p:txBody>
          <a:bodyPr>
            <a:normAutofit fontScale="92500" lnSpcReduction="20000"/>
          </a:bodyPr>
          <a:lstStyle/>
          <a:p>
            <a:r>
              <a:rPr lang="en-US" sz="2400" dirty="0"/>
              <a:t>“Now I beseech you, brethren, by the name of our Master </a:t>
            </a:r>
            <a:r>
              <a:rPr lang="en-US" sz="2400" dirty="0" err="1"/>
              <a:t>Yeshua</a:t>
            </a:r>
            <a:r>
              <a:rPr lang="en-US" sz="2400" dirty="0"/>
              <a:t> the Messiah, that ye all speak the same thing, and </a:t>
            </a:r>
            <a:r>
              <a:rPr lang="en-US" sz="2400" i="1" dirty="0"/>
              <a:t>that </a:t>
            </a:r>
            <a:r>
              <a:rPr lang="en-US" sz="2400" dirty="0"/>
              <a:t>there be no divisions among you; but </a:t>
            </a:r>
            <a:r>
              <a:rPr lang="en-US" sz="2400" i="1" dirty="0"/>
              <a:t>that </a:t>
            </a:r>
            <a:r>
              <a:rPr lang="en-US" sz="2400" dirty="0"/>
              <a:t>ye be perfectly joined together in the same mind and in the same judgment.  For it hath been declared unto me of you, my brethren, by them </a:t>
            </a:r>
            <a:r>
              <a:rPr lang="en-US" sz="2400" i="1" dirty="0"/>
              <a:t>which are of the house  </a:t>
            </a:r>
            <a:r>
              <a:rPr lang="en-US" sz="2400" dirty="0"/>
              <a:t>of Chloe, that there are contentions among you.”</a:t>
            </a:r>
          </a:p>
          <a:p>
            <a:pPr marL="0" indent="0">
              <a:buNone/>
            </a:pPr>
            <a:r>
              <a:rPr lang="en-US" sz="2400" dirty="0"/>
              <a:t>Paul now addresses the fundamental issue first – divisions among you for that causes confusion and lack of discernment. What precedes Paul’s letter about their idol worship and carnality is their division. The assembly in Corinth does not have a deep hidden problem but rather right out in the open. Later Paul will also relate this division to Greek wisdom and intellect. </a:t>
            </a:r>
            <a:endParaRPr lang="en-US" dirty="0"/>
          </a:p>
        </p:txBody>
      </p:sp>
    </p:spTree>
    <p:extLst>
      <p:ext uri="{BB962C8B-B14F-4D97-AF65-F5344CB8AC3E}">
        <p14:creationId xmlns:p14="http://schemas.microsoft.com/office/powerpoint/2010/main" val="950955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400" dirty="0"/>
              <a:t>All speak the same – if there is one body with one head then how can we have such differences? It is our weaknesses not His. We obviously can still operate in the flesh. </a:t>
            </a:r>
            <a:r>
              <a:rPr lang="en-US" sz="2400" dirty="0" err="1"/>
              <a:t>Miz</a:t>
            </a:r>
            <a:r>
              <a:rPr lang="en-US" sz="2400" dirty="0"/>
              <a:t> 133:1 , </a:t>
            </a:r>
            <a:r>
              <a:rPr lang="en-US" sz="2400" dirty="0" err="1"/>
              <a:t>Yirm</a:t>
            </a:r>
            <a:r>
              <a:rPr lang="en-US" sz="2400" dirty="0"/>
              <a:t> 32:39 – is this happening? Realistic? NO – but a goal  to strive for. It comes from </a:t>
            </a:r>
            <a:r>
              <a:rPr lang="en-US" sz="2400" dirty="0" err="1"/>
              <a:t>Yeshua</a:t>
            </a:r>
            <a:r>
              <a:rPr lang="en-US" sz="2400" dirty="0"/>
              <a:t> and represents His heart and desire.</a:t>
            </a:r>
          </a:p>
          <a:p>
            <a:r>
              <a:rPr lang="en-US" sz="2400" dirty="0"/>
              <a:t>No divisions - </a:t>
            </a:r>
            <a:r>
              <a:rPr lang="en-US" sz="2400" dirty="0" err="1"/>
              <a:t>Schisma</a:t>
            </a:r>
            <a:r>
              <a:rPr lang="en-US" sz="2400" dirty="0"/>
              <a:t>  (</a:t>
            </a:r>
            <a:r>
              <a:rPr lang="en-US" sz="2400" dirty="0" err="1"/>
              <a:t>shriyqah</a:t>
            </a:r>
            <a:r>
              <a:rPr lang="en-US" sz="2400" dirty="0"/>
              <a:t> </a:t>
            </a:r>
            <a:r>
              <a:rPr lang="en-US" sz="2400" dirty="0" err="1"/>
              <a:t>Yesh</a:t>
            </a:r>
            <a:r>
              <a:rPr lang="en-US" sz="2400" dirty="0"/>
              <a:t> 19:9 – comb strands) – tear, fracture or split</a:t>
            </a:r>
          </a:p>
          <a:p>
            <a:r>
              <a:rPr lang="en-US" sz="2400" dirty="0"/>
              <a:t>Speak the same thing – </a:t>
            </a:r>
            <a:r>
              <a:rPr lang="en-US" sz="2400" dirty="0" err="1"/>
              <a:t>Miz</a:t>
            </a:r>
            <a:r>
              <a:rPr lang="en-US" sz="2400" dirty="0"/>
              <a:t> 133:1, </a:t>
            </a:r>
            <a:r>
              <a:rPr lang="en-US" sz="2400" dirty="0" err="1"/>
              <a:t>Yirm</a:t>
            </a:r>
            <a:r>
              <a:rPr lang="en-US" sz="2400" dirty="0"/>
              <a:t> 32:39 </a:t>
            </a:r>
          </a:p>
          <a:p>
            <a:endParaRPr lang="en-US" dirty="0"/>
          </a:p>
          <a:p>
            <a:endParaRPr lang="en-US" dirty="0"/>
          </a:p>
        </p:txBody>
      </p:sp>
    </p:spTree>
    <p:extLst>
      <p:ext uri="{BB962C8B-B14F-4D97-AF65-F5344CB8AC3E}">
        <p14:creationId xmlns:p14="http://schemas.microsoft.com/office/powerpoint/2010/main" val="391310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400" dirty="0">
                <a:solidFill>
                  <a:prstClr val="white"/>
                </a:solidFill>
              </a:rPr>
              <a:t>Perfectly joined together  - </a:t>
            </a:r>
            <a:r>
              <a:rPr lang="en-US" sz="2400" dirty="0" err="1">
                <a:solidFill>
                  <a:prstClr val="white"/>
                </a:solidFill>
              </a:rPr>
              <a:t>katartidzo</a:t>
            </a:r>
            <a:r>
              <a:rPr lang="en-US" sz="2400" dirty="0">
                <a:solidFill>
                  <a:prstClr val="white"/>
                </a:solidFill>
              </a:rPr>
              <a:t> /</a:t>
            </a:r>
            <a:r>
              <a:rPr lang="en-US" sz="2400" dirty="0" err="1">
                <a:solidFill>
                  <a:prstClr val="white"/>
                </a:solidFill>
              </a:rPr>
              <a:t>kalal</a:t>
            </a:r>
            <a:r>
              <a:rPr lang="en-US" sz="2400" dirty="0">
                <a:solidFill>
                  <a:prstClr val="white"/>
                </a:solidFill>
              </a:rPr>
              <a:t>– MT 4:21,  </a:t>
            </a:r>
            <a:r>
              <a:rPr lang="en-US" sz="2400" dirty="0" err="1">
                <a:solidFill>
                  <a:prstClr val="white"/>
                </a:solidFill>
              </a:rPr>
              <a:t>Yoch</a:t>
            </a:r>
            <a:r>
              <a:rPr lang="en-US" sz="2400" dirty="0">
                <a:solidFill>
                  <a:prstClr val="white"/>
                </a:solidFill>
              </a:rPr>
              <a:t> 17:23,</a:t>
            </a:r>
          </a:p>
          <a:p>
            <a:pPr lvl="0"/>
            <a:r>
              <a:rPr lang="en-US" sz="2400" dirty="0">
                <a:solidFill>
                  <a:prstClr val="white"/>
                </a:solidFill>
              </a:rPr>
              <a:t>Same (auto) mind (nous) and same (auto) judgment (gnome from </a:t>
            </a:r>
            <a:r>
              <a:rPr lang="en-US" sz="2400" dirty="0" err="1">
                <a:solidFill>
                  <a:prstClr val="white"/>
                </a:solidFill>
              </a:rPr>
              <a:t>gnosko</a:t>
            </a:r>
            <a:r>
              <a:rPr lang="en-US" sz="2400" dirty="0">
                <a:solidFill>
                  <a:prstClr val="white"/>
                </a:solidFill>
              </a:rPr>
              <a:t>) - usually him, her or ones self See 1 </a:t>
            </a:r>
            <a:r>
              <a:rPr lang="en-US" sz="2400" dirty="0" err="1">
                <a:solidFill>
                  <a:prstClr val="white"/>
                </a:solidFill>
              </a:rPr>
              <a:t>Cor</a:t>
            </a:r>
            <a:r>
              <a:rPr lang="en-US" sz="2400" dirty="0">
                <a:solidFill>
                  <a:prstClr val="white"/>
                </a:solidFill>
              </a:rPr>
              <a:t> 1:5 the idea is for His body to have His mind and His judgment. </a:t>
            </a:r>
          </a:p>
          <a:p>
            <a:pPr lvl="0"/>
            <a:r>
              <a:rPr lang="en-US" sz="2400" dirty="0">
                <a:solidFill>
                  <a:prstClr val="white"/>
                </a:solidFill>
              </a:rPr>
              <a:t>Nous dominantly translates </a:t>
            </a:r>
            <a:r>
              <a:rPr lang="en-US" sz="2400" i="1" dirty="0">
                <a:solidFill>
                  <a:prstClr val="white"/>
                </a:solidFill>
              </a:rPr>
              <a:t>lev</a:t>
            </a:r>
            <a:r>
              <a:rPr lang="en-US" sz="2400" dirty="0">
                <a:solidFill>
                  <a:prstClr val="white"/>
                </a:solidFill>
              </a:rPr>
              <a:t>. Gnome – primarily </a:t>
            </a:r>
            <a:r>
              <a:rPr lang="en-US" sz="2400" dirty="0" err="1">
                <a:solidFill>
                  <a:prstClr val="white"/>
                </a:solidFill>
              </a:rPr>
              <a:t>ta’am</a:t>
            </a:r>
            <a:r>
              <a:rPr lang="en-US" sz="2400" dirty="0">
                <a:solidFill>
                  <a:prstClr val="white"/>
                </a:solidFill>
              </a:rPr>
              <a:t>  (taste, </a:t>
            </a:r>
            <a:r>
              <a:rPr lang="en-US" sz="2400" dirty="0" err="1">
                <a:solidFill>
                  <a:prstClr val="white"/>
                </a:solidFill>
              </a:rPr>
              <a:t>Miz</a:t>
            </a:r>
            <a:r>
              <a:rPr lang="en-US" sz="2400" dirty="0">
                <a:solidFill>
                  <a:prstClr val="white"/>
                </a:solidFill>
              </a:rPr>
              <a:t> 34:8, Mish 31:18) also </a:t>
            </a:r>
            <a:r>
              <a:rPr lang="en-US" sz="2400" dirty="0" err="1">
                <a:solidFill>
                  <a:prstClr val="white"/>
                </a:solidFill>
              </a:rPr>
              <a:t>ya’atz</a:t>
            </a:r>
            <a:r>
              <a:rPr lang="en-US" sz="2400" dirty="0">
                <a:solidFill>
                  <a:prstClr val="white"/>
                </a:solidFill>
              </a:rPr>
              <a:t> (tree, </a:t>
            </a:r>
            <a:r>
              <a:rPr lang="en-US" sz="2400" dirty="0" err="1">
                <a:solidFill>
                  <a:prstClr val="white"/>
                </a:solidFill>
              </a:rPr>
              <a:t>Miz</a:t>
            </a:r>
            <a:r>
              <a:rPr lang="en-US" sz="2400" dirty="0">
                <a:solidFill>
                  <a:prstClr val="white"/>
                </a:solidFill>
              </a:rPr>
              <a:t> 83:3)</a:t>
            </a:r>
          </a:p>
          <a:p>
            <a:endParaRPr lang="en-US" dirty="0"/>
          </a:p>
        </p:txBody>
      </p:sp>
    </p:spTree>
    <p:extLst>
      <p:ext uri="{BB962C8B-B14F-4D97-AF65-F5344CB8AC3E}">
        <p14:creationId xmlns:p14="http://schemas.microsoft.com/office/powerpoint/2010/main" val="205100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1:11-12</a:t>
            </a:r>
          </a:p>
        </p:txBody>
      </p:sp>
      <p:sp>
        <p:nvSpPr>
          <p:cNvPr id="3" name="Content Placeholder 2"/>
          <p:cNvSpPr>
            <a:spLocks noGrp="1"/>
          </p:cNvSpPr>
          <p:nvPr>
            <p:ph idx="1"/>
          </p:nvPr>
        </p:nvSpPr>
        <p:spPr/>
        <p:txBody>
          <a:bodyPr>
            <a:normAutofit/>
          </a:bodyPr>
          <a:lstStyle/>
          <a:p>
            <a:r>
              <a:rPr lang="en-US" sz="2400" dirty="0"/>
              <a:t>Chloe – only info we have on this female is that she apparently hosts a group of people. ‘by those of’ the definite article here is genitive. </a:t>
            </a:r>
          </a:p>
          <a:p>
            <a:r>
              <a:rPr lang="en-US" sz="2400" dirty="0"/>
              <a:t>Contentions – </a:t>
            </a:r>
            <a:r>
              <a:rPr lang="en-US" sz="2400" i="1" dirty="0" err="1"/>
              <a:t>eris</a:t>
            </a:r>
            <a:r>
              <a:rPr lang="en-US" sz="2400" i="1" dirty="0"/>
              <a:t> </a:t>
            </a:r>
            <a:r>
              <a:rPr lang="en-US" sz="2400" dirty="0"/>
              <a:t>– strife, debate – Romans 1:29,Titus 3:9 – not  in LXX – Hebrew equal – </a:t>
            </a:r>
            <a:r>
              <a:rPr lang="en-US" sz="2400" i="1" dirty="0" err="1"/>
              <a:t>riyv</a:t>
            </a:r>
            <a:r>
              <a:rPr lang="en-US" sz="2400" dirty="0"/>
              <a:t>  (</a:t>
            </a:r>
            <a:r>
              <a:rPr lang="en-US" sz="2400" dirty="0" err="1"/>
              <a:t>ravav</a:t>
            </a:r>
            <a:r>
              <a:rPr lang="en-US" sz="2400" dirty="0"/>
              <a:t> – have greatness or rule – rabbi) – </a:t>
            </a:r>
            <a:r>
              <a:rPr lang="en-US" sz="2400" dirty="0" err="1"/>
              <a:t>Dvar</a:t>
            </a:r>
            <a:r>
              <a:rPr lang="en-US" sz="2400" dirty="0"/>
              <a:t> 1:12, 17:8, </a:t>
            </a:r>
            <a:r>
              <a:rPr lang="en-US" sz="2400" dirty="0" err="1"/>
              <a:t>Yesha</a:t>
            </a:r>
            <a:r>
              <a:rPr lang="en-US" sz="2400" dirty="0"/>
              <a:t> 58:4</a:t>
            </a:r>
          </a:p>
          <a:p>
            <a:r>
              <a:rPr lang="en-US" sz="2400" dirty="0"/>
              <a:t>Already separating into contending groups i.e. I follow Paul, Apollos, Peter or I just follow Messiah alone. Yeah right</a:t>
            </a:r>
          </a:p>
        </p:txBody>
      </p:sp>
    </p:spTree>
    <p:extLst>
      <p:ext uri="{BB962C8B-B14F-4D97-AF65-F5344CB8AC3E}">
        <p14:creationId xmlns:p14="http://schemas.microsoft.com/office/powerpoint/2010/main" val="318822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1:13-17</a:t>
            </a:r>
          </a:p>
        </p:txBody>
      </p:sp>
      <p:sp>
        <p:nvSpPr>
          <p:cNvPr id="3" name="Content Placeholder 2"/>
          <p:cNvSpPr>
            <a:spLocks noGrp="1"/>
          </p:cNvSpPr>
          <p:nvPr>
            <p:ph idx="1"/>
          </p:nvPr>
        </p:nvSpPr>
        <p:spPr/>
        <p:txBody>
          <a:bodyPr>
            <a:noAutofit/>
          </a:bodyPr>
          <a:lstStyle/>
          <a:p>
            <a:r>
              <a:rPr lang="en-US" sz="2400" dirty="0"/>
              <a:t>Paul’s main point – we are the body of Messiah. A different word for divided here – </a:t>
            </a:r>
            <a:r>
              <a:rPr lang="en-US" sz="2400" dirty="0" err="1"/>
              <a:t>meridzo</a:t>
            </a:r>
            <a:r>
              <a:rPr lang="en-US" sz="2400" dirty="0"/>
              <a:t> – first occurrences are in Numbers. The land was to be divided among the tribes. The tribes are not to be divided in the land.  Same is true with the body of Messiah.  More detail in 1 </a:t>
            </a:r>
            <a:r>
              <a:rPr lang="en-US" sz="2400" dirty="0" err="1"/>
              <a:t>Cor</a:t>
            </a:r>
            <a:r>
              <a:rPr lang="en-US" sz="2400" dirty="0"/>
              <a:t> 12. discuss parts of the body focusing on each part but not condemning the other parts of the body. </a:t>
            </a:r>
          </a:p>
          <a:p>
            <a:r>
              <a:rPr lang="en-US" sz="2400" dirty="0"/>
              <a:t>Focusing on Paul, Apollos, Peter and a multitude of organizations instead of Messiah is how this happens. Paul , Peter, the pope, me or your church is not in you. None of them died for you. </a:t>
            </a:r>
          </a:p>
        </p:txBody>
      </p:sp>
    </p:spTree>
    <p:extLst>
      <p:ext uri="{BB962C8B-B14F-4D97-AF65-F5344CB8AC3E}">
        <p14:creationId xmlns:p14="http://schemas.microsoft.com/office/powerpoint/2010/main" val="286752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sz="2400" dirty="0">
                <a:solidFill>
                  <a:prstClr val="white"/>
                </a:solidFill>
              </a:rPr>
              <a:t>Paul witnessed (name of) the immersion of only </a:t>
            </a:r>
            <a:r>
              <a:rPr lang="en-US" sz="2400" dirty="0" err="1">
                <a:solidFill>
                  <a:prstClr val="white"/>
                </a:solidFill>
              </a:rPr>
              <a:t>Crispus</a:t>
            </a:r>
            <a:r>
              <a:rPr lang="en-US" sz="2400" dirty="0">
                <a:solidFill>
                  <a:prstClr val="white"/>
                </a:solidFill>
              </a:rPr>
              <a:t>, Gaius, household of Stephanus</a:t>
            </a:r>
          </a:p>
          <a:p>
            <a:pPr lvl="0"/>
            <a:r>
              <a:rPr lang="en-US" sz="2400" dirty="0">
                <a:solidFill>
                  <a:prstClr val="white"/>
                </a:solidFill>
              </a:rPr>
              <a:t>Paul’s part in the body was not to immerse but to preach the good news not in wisdom of words ( a shot at Corinthian thinking) but based upon the foundation of  </a:t>
            </a:r>
            <a:r>
              <a:rPr lang="en-US" sz="2400" dirty="0" err="1">
                <a:solidFill>
                  <a:prstClr val="white"/>
                </a:solidFill>
              </a:rPr>
              <a:t>Yeshua’s</a:t>
            </a:r>
            <a:r>
              <a:rPr lang="en-US" sz="2400" dirty="0">
                <a:solidFill>
                  <a:prstClr val="white"/>
                </a:solidFill>
              </a:rPr>
              <a:t> death and resurrection which inaugurated the New Covenant. Wisdom – Sophia – </a:t>
            </a:r>
            <a:r>
              <a:rPr lang="en-US" sz="2400" dirty="0" err="1">
                <a:solidFill>
                  <a:prstClr val="white"/>
                </a:solidFill>
              </a:rPr>
              <a:t>chokmah</a:t>
            </a:r>
            <a:r>
              <a:rPr lang="en-US" sz="2400" dirty="0">
                <a:solidFill>
                  <a:prstClr val="white"/>
                </a:solidFill>
              </a:rPr>
              <a:t> – the ability to properly apply knowledge. Father root </a:t>
            </a:r>
            <a:r>
              <a:rPr lang="en-US" sz="2400" dirty="0" err="1">
                <a:solidFill>
                  <a:prstClr val="white"/>
                </a:solidFill>
              </a:rPr>
              <a:t>cheyk</a:t>
            </a:r>
            <a:r>
              <a:rPr lang="en-US" sz="2400" dirty="0">
                <a:solidFill>
                  <a:prstClr val="white"/>
                </a:solidFill>
              </a:rPr>
              <a:t> /mouth </a:t>
            </a:r>
            <a:r>
              <a:rPr lang="en-US" sz="2400" dirty="0" err="1">
                <a:solidFill>
                  <a:prstClr val="white"/>
                </a:solidFill>
              </a:rPr>
              <a:t>Mishel</a:t>
            </a:r>
            <a:r>
              <a:rPr lang="en-US" sz="2400" dirty="0">
                <a:solidFill>
                  <a:prstClr val="white"/>
                </a:solidFill>
              </a:rPr>
              <a:t> 8:7 – ability to take what is in my head and apply it with the words of my mouth. </a:t>
            </a:r>
          </a:p>
          <a:p>
            <a:endParaRPr lang="en-US" dirty="0"/>
          </a:p>
        </p:txBody>
      </p:sp>
    </p:spTree>
    <p:extLst>
      <p:ext uri="{BB962C8B-B14F-4D97-AF65-F5344CB8AC3E}">
        <p14:creationId xmlns:p14="http://schemas.microsoft.com/office/powerpoint/2010/main" val="4232443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 – Why Corinth? KEHILLAH IN </a:t>
            </a:r>
            <a:r>
              <a:rPr lang="en-US" dirty="0" err="1"/>
              <a:t>cORINTH</a:t>
            </a:r>
            <a:endParaRPr lang="en-US" dirty="0"/>
          </a:p>
        </p:txBody>
      </p:sp>
      <p:sp>
        <p:nvSpPr>
          <p:cNvPr id="3" name="Content Placeholder 2"/>
          <p:cNvSpPr>
            <a:spLocks noGrp="1"/>
          </p:cNvSpPr>
          <p:nvPr>
            <p:ph idx="1"/>
          </p:nvPr>
        </p:nvSpPr>
        <p:spPr/>
        <p:txBody>
          <a:bodyPr>
            <a:normAutofit/>
          </a:bodyPr>
          <a:lstStyle/>
          <a:p>
            <a:r>
              <a:rPr lang="en-US" dirty="0"/>
              <a:t>Corinth – Latin (</a:t>
            </a:r>
            <a:r>
              <a:rPr lang="en-US" dirty="0" err="1"/>
              <a:t>corinthus</a:t>
            </a:r>
            <a:r>
              <a:rPr lang="en-US" dirty="0"/>
              <a:t>) – alloy of gold, silver, copper: something ornate luxurious – most commercial city of Greece –mecca of trade between the east and west. Largest city in Ancient Roman Empire.  Modern Corinth is about 3-1/2 miles northeast of the ancient city.  Paul goes there on his 2</a:t>
            </a:r>
            <a:r>
              <a:rPr lang="en-US" baseline="30000" dirty="0"/>
              <a:t>nd</a:t>
            </a:r>
            <a:r>
              <a:rPr lang="en-US" dirty="0"/>
              <a:t> and 3</a:t>
            </a:r>
            <a:r>
              <a:rPr lang="en-US" baseline="30000" dirty="0"/>
              <a:t>rd</a:t>
            </a:r>
            <a:r>
              <a:rPr lang="en-US" dirty="0"/>
              <a:t> missions. </a:t>
            </a:r>
          </a:p>
          <a:p>
            <a:r>
              <a:rPr lang="en-US" dirty="0"/>
              <a:t>Corinth/America – always in the limelight, big in sports (</a:t>
            </a:r>
            <a:r>
              <a:rPr lang="en-US" dirty="0" err="1"/>
              <a:t>Panhellinic</a:t>
            </a:r>
            <a:r>
              <a:rPr lang="en-US"/>
              <a:t> games)</a:t>
            </a:r>
            <a:endParaRPr lang="en-US" dirty="0"/>
          </a:p>
        </p:txBody>
      </p:sp>
    </p:spTree>
    <p:extLst>
      <p:ext uri="{BB962C8B-B14F-4D97-AF65-F5344CB8AC3E}">
        <p14:creationId xmlns:p14="http://schemas.microsoft.com/office/powerpoint/2010/main" val="1576514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1:18-22</a:t>
            </a:r>
          </a:p>
        </p:txBody>
      </p:sp>
      <p:sp>
        <p:nvSpPr>
          <p:cNvPr id="3" name="Content Placeholder 2"/>
          <p:cNvSpPr>
            <a:spLocks noGrp="1"/>
          </p:cNvSpPr>
          <p:nvPr>
            <p:ph idx="1"/>
          </p:nvPr>
        </p:nvSpPr>
        <p:spPr/>
        <p:txBody>
          <a:bodyPr>
            <a:normAutofit/>
          </a:bodyPr>
          <a:lstStyle/>
          <a:p>
            <a:r>
              <a:rPr lang="en-US" sz="2400" dirty="0"/>
              <a:t>Preaching – logos – i.e. the words spoken by His death and resurrection. Winning debates and being right is wisdom to the Corinthians, what happened on that tree was irrelevant and foolish at best, but it is the power (energy?) behind all that we do and understand. Power – </a:t>
            </a:r>
            <a:r>
              <a:rPr lang="en-US" sz="2400" dirty="0" err="1"/>
              <a:t>dunamis</a:t>
            </a:r>
            <a:r>
              <a:rPr lang="en-US" sz="2400" dirty="0"/>
              <a:t> – 1</a:t>
            </a:r>
            <a:r>
              <a:rPr lang="en-US" sz="2400" baseline="30000" dirty="0"/>
              <a:t>st</a:t>
            </a:r>
            <a:r>
              <a:rPr lang="en-US" sz="2400" dirty="0"/>
              <a:t>  </a:t>
            </a:r>
            <a:r>
              <a:rPr lang="en-US" sz="2400" dirty="0" err="1"/>
              <a:t>Bere</a:t>
            </a:r>
            <a:r>
              <a:rPr lang="en-US" sz="2400" dirty="0"/>
              <a:t> 13:16 – </a:t>
            </a:r>
            <a:r>
              <a:rPr lang="en-US" sz="2400" dirty="0" err="1"/>
              <a:t>yakol</a:t>
            </a:r>
            <a:r>
              <a:rPr lang="en-US" sz="2400" dirty="0"/>
              <a:t> – to be able describes what man cannot do. – </a:t>
            </a:r>
            <a:r>
              <a:rPr lang="en-US" sz="2400" dirty="0" err="1"/>
              <a:t>cp</a:t>
            </a:r>
            <a:r>
              <a:rPr lang="en-US" sz="2400" dirty="0"/>
              <a:t> Is 29:14 – wise – </a:t>
            </a:r>
            <a:r>
              <a:rPr lang="en-US" sz="2400" dirty="0" err="1"/>
              <a:t>chokmah</a:t>
            </a:r>
            <a:r>
              <a:rPr lang="en-US" sz="2400" dirty="0"/>
              <a:t> – </a:t>
            </a:r>
            <a:r>
              <a:rPr lang="en-US" sz="2400" dirty="0" err="1"/>
              <a:t>Yirm</a:t>
            </a:r>
            <a:r>
              <a:rPr lang="en-US" sz="2400" dirty="0"/>
              <a:t> 8:9</a:t>
            </a:r>
          </a:p>
        </p:txBody>
      </p:sp>
    </p:spTree>
    <p:extLst>
      <p:ext uri="{BB962C8B-B14F-4D97-AF65-F5344CB8AC3E}">
        <p14:creationId xmlns:p14="http://schemas.microsoft.com/office/powerpoint/2010/main" val="141786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lvl="0"/>
            <a:r>
              <a:rPr lang="en-US" dirty="0">
                <a:solidFill>
                  <a:prstClr val="white"/>
                </a:solidFill>
              </a:rPr>
              <a:t>What is the preaching of the cross? Because He did, we can – dying to self so HE (the power of God) can live in us. The power to obey which blesses. The power we have as the body of Messiah when we are one. The cross is where </a:t>
            </a:r>
            <a:r>
              <a:rPr lang="en-US" dirty="0" err="1">
                <a:solidFill>
                  <a:prstClr val="white"/>
                </a:solidFill>
              </a:rPr>
              <a:t>Yeshua</a:t>
            </a:r>
            <a:r>
              <a:rPr lang="en-US" dirty="0">
                <a:solidFill>
                  <a:prstClr val="white"/>
                </a:solidFill>
              </a:rPr>
              <a:t> takes of two to make one fold with one shepherd. A kingdom divided cannot stand, but a kingdom united can fully stand. (wiles of the devil.  The cross is where the New Covenant is inaugurated as opposed to preaching that He dies for you and that is all you need to know. </a:t>
            </a:r>
          </a:p>
          <a:p>
            <a:pPr lvl="0"/>
            <a:r>
              <a:rPr lang="en-US" dirty="0">
                <a:solidFill>
                  <a:prstClr val="white"/>
                </a:solidFill>
              </a:rPr>
              <a:t>18-22 is specifically aimed at the intellectually elite who see no reason for someone to do anything for them. They are the elite, they need no one. i.e. Bill Maher, Richard Dawkins, Christopher Hitchens of the world. </a:t>
            </a:r>
          </a:p>
        </p:txBody>
      </p:sp>
    </p:spTree>
    <p:extLst>
      <p:ext uri="{BB962C8B-B14F-4D97-AF65-F5344CB8AC3E}">
        <p14:creationId xmlns:p14="http://schemas.microsoft.com/office/powerpoint/2010/main" val="455008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1:23-25</a:t>
            </a:r>
          </a:p>
        </p:txBody>
      </p:sp>
      <p:sp>
        <p:nvSpPr>
          <p:cNvPr id="3" name="Content Placeholder 2"/>
          <p:cNvSpPr>
            <a:spLocks noGrp="1"/>
          </p:cNvSpPr>
          <p:nvPr>
            <p:ph idx="1"/>
          </p:nvPr>
        </p:nvSpPr>
        <p:spPr/>
        <p:txBody>
          <a:bodyPr>
            <a:normAutofit/>
          </a:bodyPr>
          <a:lstStyle/>
          <a:p>
            <a:r>
              <a:rPr lang="en-US" sz="2400" dirty="0"/>
              <a:t>Stumbling block – </a:t>
            </a:r>
            <a:r>
              <a:rPr lang="en-US" sz="2400" dirty="0" err="1"/>
              <a:t>skandalon</a:t>
            </a:r>
            <a:r>
              <a:rPr lang="en-US" sz="2400" dirty="0"/>
              <a:t> – </a:t>
            </a:r>
            <a:r>
              <a:rPr lang="en-US" sz="2400" dirty="0" err="1"/>
              <a:t>mik</a:t>
            </a:r>
            <a:r>
              <a:rPr lang="en-US" sz="2400" baseline="30000" dirty="0" err="1"/>
              <a:t>e</a:t>
            </a:r>
            <a:r>
              <a:rPr lang="en-US" sz="2400" dirty="0" err="1"/>
              <a:t>shol</a:t>
            </a:r>
            <a:r>
              <a:rPr lang="en-US" sz="2400" dirty="0"/>
              <a:t> – </a:t>
            </a:r>
            <a:r>
              <a:rPr lang="en-US" sz="2400" dirty="0" err="1"/>
              <a:t>kashal</a:t>
            </a:r>
            <a:r>
              <a:rPr lang="en-US" sz="2400" dirty="0"/>
              <a:t> – to fall 1</a:t>
            </a:r>
            <a:r>
              <a:rPr lang="en-US" sz="2400" baseline="30000" dirty="0"/>
              <a:t>st</a:t>
            </a:r>
            <a:r>
              <a:rPr lang="en-US" sz="2400" dirty="0"/>
              <a:t> – Lev 19:14 see also Mish 16:18 - Paul seems to have no problem witnessing to the Jews, why do we shrink back at that?  If they know the Torah then why do they not see </a:t>
            </a:r>
            <a:r>
              <a:rPr lang="en-US" sz="2400" dirty="0" err="1"/>
              <a:t>Yeshua</a:t>
            </a:r>
            <a:r>
              <a:rPr lang="en-US" sz="2400" dirty="0"/>
              <a:t>?</a:t>
            </a:r>
          </a:p>
          <a:p>
            <a:r>
              <a:rPr lang="en-US" sz="2400" dirty="0"/>
              <a:t>Foolishness  - </a:t>
            </a:r>
            <a:r>
              <a:rPr lang="en-US" sz="2400" dirty="0" err="1"/>
              <a:t>moria</a:t>
            </a:r>
            <a:r>
              <a:rPr lang="en-US" sz="2400" dirty="0"/>
              <a:t> (moron)  - naval – something destroyed slowly to wither - 1</a:t>
            </a:r>
            <a:r>
              <a:rPr lang="en-US" sz="2400" baseline="30000" dirty="0"/>
              <a:t>st</a:t>
            </a:r>
            <a:r>
              <a:rPr lang="en-US" sz="2400" dirty="0"/>
              <a:t> </a:t>
            </a:r>
            <a:r>
              <a:rPr lang="en-US" sz="2400" dirty="0" err="1"/>
              <a:t>Bere</a:t>
            </a:r>
            <a:r>
              <a:rPr lang="en-US" sz="2400" dirty="0"/>
              <a:t> 34:7 – but that foolishness that they attribute to your preaching is wiser than their wisdom – </a:t>
            </a:r>
            <a:r>
              <a:rPr lang="en-US" sz="2400" dirty="0" err="1"/>
              <a:t>DvE</a:t>
            </a:r>
            <a:r>
              <a:rPr lang="en-US" sz="2400" dirty="0"/>
              <a:t> 32:6</a:t>
            </a:r>
          </a:p>
        </p:txBody>
      </p:sp>
    </p:spTree>
    <p:extLst>
      <p:ext uri="{BB962C8B-B14F-4D97-AF65-F5344CB8AC3E}">
        <p14:creationId xmlns:p14="http://schemas.microsoft.com/office/powerpoint/2010/main" val="940589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1:26-31</a:t>
            </a:r>
          </a:p>
        </p:txBody>
      </p:sp>
      <p:sp>
        <p:nvSpPr>
          <p:cNvPr id="3" name="Content Placeholder 2"/>
          <p:cNvSpPr>
            <a:spLocks noGrp="1"/>
          </p:cNvSpPr>
          <p:nvPr>
            <p:ph idx="1"/>
          </p:nvPr>
        </p:nvSpPr>
        <p:spPr/>
        <p:txBody>
          <a:bodyPr>
            <a:normAutofit lnSpcReduction="10000"/>
          </a:bodyPr>
          <a:lstStyle/>
          <a:p>
            <a:r>
              <a:rPr lang="en-US" dirty="0"/>
              <a:t>The calling of God is not based upon wisdom in the flesh or nobility or elitism. </a:t>
            </a:r>
            <a:r>
              <a:rPr lang="en-US" dirty="0" err="1"/>
              <a:t>Mizmor</a:t>
            </a:r>
            <a:r>
              <a:rPr lang="en-US" dirty="0"/>
              <a:t> 8:2, </a:t>
            </a:r>
            <a:r>
              <a:rPr lang="en-US" dirty="0" err="1"/>
              <a:t>Yesha</a:t>
            </a:r>
            <a:r>
              <a:rPr lang="en-US" dirty="0"/>
              <a:t> 26:5-6</a:t>
            </a:r>
          </a:p>
          <a:p>
            <a:r>
              <a:rPr lang="en-US" dirty="0"/>
              <a:t>Things that are not to render to nothing the things that are – The wise of this world proclaim that God does not exist, no afterlife, no rewards, no punishment etc. But all these things, possessions, wealth and notoriety will all be brought to nothing so no flesh can glory in His presence. The worldly glory is but for a moment. </a:t>
            </a:r>
          </a:p>
          <a:p>
            <a:r>
              <a:rPr lang="en-US" dirty="0"/>
              <a:t>But we are in Him, He  that was there from the beginning and we have all things because of Him. – </a:t>
            </a:r>
            <a:r>
              <a:rPr lang="en-US" dirty="0" err="1"/>
              <a:t>Yesha</a:t>
            </a:r>
            <a:r>
              <a:rPr lang="en-US" dirty="0"/>
              <a:t> 45:17</a:t>
            </a:r>
          </a:p>
          <a:p>
            <a:r>
              <a:rPr lang="en-US" dirty="0" err="1"/>
              <a:t>Mizmor</a:t>
            </a:r>
            <a:r>
              <a:rPr lang="en-US" dirty="0"/>
              <a:t> 105:3 talk about glory. </a:t>
            </a:r>
          </a:p>
        </p:txBody>
      </p:sp>
    </p:spTree>
    <p:extLst>
      <p:ext uri="{BB962C8B-B14F-4D97-AF65-F5344CB8AC3E}">
        <p14:creationId xmlns:p14="http://schemas.microsoft.com/office/powerpoint/2010/main" val="2983162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2:1-4</a:t>
            </a:r>
          </a:p>
        </p:txBody>
      </p:sp>
      <p:sp>
        <p:nvSpPr>
          <p:cNvPr id="3" name="Content Placeholder 2"/>
          <p:cNvSpPr>
            <a:spLocks noGrp="1"/>
          </p:cNvSpPr>
          <p:nvPr>
            <p:ph idx="1"/>
          </p:nvPr>
        </p:nvSpPr>
        <p:spPr/>
        <p:txBody>
          <a:bodyPr>
            <a:noAutofit/>
          </a:bodyPr>
          <a:lstStyle/>
          <a:p>
            <a:r>
              <a:rPr lang="en-US" dirty="0"/>
              <a:t>It appears that Paul keeps pounding against those who are verbal manipulators. Preaching </a:t>
            </a:r>
            <a:r>
              <a:rPr lang="en-US" u="sng" dirty="0"/>
              <a:t>ke</a:t>
            </a:r>
            <a:r>
              <a:rPr lang="en-US" dirty="0"/>
              <a:t>rugma – Ex 32:5. </a:t>
            </a:r>
            <a:r>
              <a:rPr lang="en-US" dirty="0" err="1"/>
              <a:t>Mishl</a:t>
            </a:r>
            <a:r>
              <a:rPr lang="en-US" dirty="0"/>
              <a:t> 8:1, </a:t>
            </a:r>
            <a:r>
              <a:rPr lang="en-US" dirty="0" err="1"/>
              <a:t>Yesh</a:t>
            </a:r>
            <a:r>
              <a:rPr lang="en-US" dirty="0"/>
              <a:t> 61:1, Jonah 3:2 , Mish 9:3 - </a:t>
            </a:r>
            <a:r>
              <a:rPr lang="en-US" dirty="0" err="1"/>
              <a:t>qara</a:t>
            </a:r>
            <a:r>
              <a:rPr lang="en-US" dirty="0"/>
              <a:t>’ or </a:t>
            </a:r>
            <a:r>
              <a:rPr lang="en-US" dirty="0" err="1"/>
              <a:t>qol</a:t>
            </a:r>
            <a:endParaRPr lang="en-US" dirty="0"/>
          </a:p>
          <a:p>
            <a:r>
              <a:rPr lang="en-US" dirty="0"/>
              <a:t>What is the testimony of God? – only here – some </a:t>
            </a:r>
            <a:r>
              <a:rPr lang="en-US" dirty="0" err="1"/>
              <a:t>Gk</a:t>
            </a:r>
            <a:r>
              <a:rPr lang="en-US" dirty="0"/>
              <a:t> </a:t>
            </a:r>
            <a:r>
              <a:rPr lang="en-US" dirty="0" err="1"/>
              <a:t>mss</a:t>
            </a:r>
            <a:r>
              <a:rPr lang="en-US" dirty="0"/>
              <a:t> has </a:t>
            </a:r>
            <a:r>
              <a:rPr lang="en-US" dirty="0" err="1"/>
              <a:t>musterion</a:t>
            </a:r>
            <a:r>
              <a:rPr lang="en-US" dirty="0"/>
              <a:t> of God as well has the </a:t>
            </a:r>
            <a:r>
              <a:rPr lang="en-US" dirty="0" err="1"/>
              <a:t>Peshitta</a:t>
            </a:r>
            <a:r>
              <a:rPr lang="en-US" dirty="0"/>
              <a:t>. Look at </a:t>
            </a:r>
            <a:r>
              <a:rPr lang="en-US" dirty="0" err="1">
                <a:latin typeface="Bwgrkn" panose="00000400000000000000" pitchFamily="2" charset="0"/>
              </a:rPr>
              <a:t>marturion</a:t>
            </a:r>
            <a:r>
              <a:rPr lang="en-US" dirty="0">
                <a:latin typeface="Bwgrkn" panose="00000400000000000000" pitchFamily="2" charset="0"/>
              </a:rPr>
              <a:t>/ </a:t>
            </a:r>
            <a:r>
              <a:rPr lang="en-US" dirty="0" err="1">
                <a:latin typeface="Bwgrkn" panose="00000400000000000000" pitchFamily="2" charset="0"/>
              </a:rPr>
              <a:t>musthrion</a:t>
            </a:r>
            <a:r>
              <a:rPr lang="en-US" dirty="0">
                <a:latin typeface="Bwgrkn" panose="00000400000000000000" pitchFamily="2" charset="0"/>
              </a:rPr>
              <a:t> </a:t>
            </a:r>
            <a:r>
              <a:rPr lang="en-US" dirty="0" err="1"/>
              <a:t>cp</a:t>
            </a:r>
            <a:r>
              <a:rPr lang="en-US" dirty="0"/>
              <a:t> vs 7 – perhaps in contrast to the ecstatic illumination of Gnosticism – Hit 10:7 </a:t>
            </a:r>
            <a:r>
              <a:rPr lang="en-US" dirty="0" err="1"/>
              <a:t>cp</a:t>
            </a:r>
            <a:r>
              <a:rPr lang="en-US" dirty="0"/>
              <a:t> 12:1, MT 13:11 </a:t>
            </a:r>
            <a:r>
              <a:rPr lang="en-US" dirty="0" err="1"/>
              <a:t>cp</a:t>
            </a:r>
            <a:r>
              <a:rPr lang="en-US" dirty="0"/>
              <a:t> Luke 8:10 – the mystery of God seems to be related to the kingdom of heaven/God which are about the period of time between </a:t>
            </a:r>
            <a:r>
              <a:rPr lang="en-US" dirty="0" err="1"/>
              <a:t>Yeshua’s</a:t>
            </a:r>
            <a:r>
              <a:rPr lang="en-US" dirty="0"/>
              <a:t> resurrection and His second coming. That period of time in which the house of Israel and Judah will be united once again. </a:t>
            </a:r>
            <a:r>
              <a:rPr lang="en-US" dirty="0" err="1"/>
              <a:t>Cp</a:t>
            </a:r>
            <a:r>
              <a:rPr lang="en-US" dirty="0"/>
              <a:t> </a:t>
            </a:r>
            <a:r>
              <a:rPr lang="en-US" dirty="0" err="1"/>
              <a:t>Eph</a:t>
            </a:r>
            <a:r>
              <a:rPr lang="en-US" dirty="0"/>
              <a:t> 3:3,4,9, 5:2 – Hit 19:10</a:t>
            </a:r>
          </a:p>
        </p:txBody>
      </p:sp>
    </p:spTree>
    <p:extLst>
      <p:ext uri="{BB962C8B-B14F-4D97-AF65-F5344CB8AC3E}">
        <p14:creationId xmlns:p14="http://schemas.microsoft.com/office/powerpoint/2010/main" val="1251831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400" dirty="0">
                <a:solidFill>
                  <a:prstClr val="white"/>
                </a:solidFill>
              </a:rPr>
              <a:t>2:2 – </a:t>
            </a:r>
            <a:r>
              <a:rPr lang="en-US" sz="2400" dirty="0" err="1">
                <a:solidFill>
                  <a:prstClr val="white"/>
                </a:solidFill>
              </a:rPr>
              <a:t>Yeshua’s</a:t>
            </a:r>
            <a:r>
              <a:rPr lang="en-US" sz="2400" dirty="0">
                <a:solidFill>
                  <a:prstClr val="white"/>
                </a:solidFill>
              </a:rPr>
              <a:t> crucifixion – see </a:t>
            </a:r>
            <a:r>
              <a:rPr lang="en-US" sz="2400" dirty="0" err="1">
                <a:solidFill>
                  <a:prstClr val="white"/>
                </a:solidFill>
              </a:rPr>
              <a:t>Yochanan</a:t>
            </a:r>
            <a:r>
              <a:rPr lang="en-US" sz="2400" dirty="0">
                <a:solidFill>
                  <a:prstClr val="white"/>
                </a:solidFill>
              </a:rPr>
              <a:t> 10/New covenant – the joining together to make one fold – Romans 11</a:t>
            </a:r>
          </a:p>
          <a:p>
            <a:pPr lvl="0"/>
            <a:r>
              <a:rPr lang="en-US" sz="2400" dirty="0">
                <a:solidFill>
                  <a:prstClr val="white"/>
                </a:solidFill>
              </a:rPr>
              <a:t>Enticing words – </a:t>
            </a:r>
            <a:r>
              <a:rPr lang="en-US" sz="2400" dirty="0" err="1">
                <a:solidFill>
                  <a:prstClr val="white"/>
                </a:solidFill>
              </a:rPr>
              <a:t>pei</a:t>
            </a:r>
            <a:r>
              <a:rPr lang="en-US" sz="2400" u="sng" dirty="0" err="1">
                <a:solidFill>
                  <a:prstClr val="white"/>
                </a:solidFill>
              </a:rPr>
              <a:t>thos</a:t>
            </a:r>
            <a:r>
              <a:rPr lang="en-US" sz="2400" dirty="0">
                <a:solidFill>
                  <a:prstClr val="white"/>
                </a:solidFill>
              </a:rPr>
              <a:t> - to persuade using words. Once again a slap at the Corinthians wisdom. He indeed used words but they were words of power and of the Spirit. – not the same word as in Genesis and Colossians</a:t>
            </a:r>
          </a:p>
          <a:p>
            <a:endParaRPr lang="en-US" dirty="0"/>
          </a:p>
        </p:txBody>
      </p:sp>
    </p:spTree>
    <p:extLst>
      <p:ext uri="{BB962C8B-B14F-4D97-AF65-F5344CB8AC3E}">
        <p14:creationId xmlns:p14="http://schemas.microsoft.com/office/powerpoint/2010/main" val="4005236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2:5-8</a:t>
            </a:r>
          </a:p>
        </p:txBody>
      </p:sp>
      <p:sp>
        <p:nvSpPr>
          <p:cNvPr id="3" name="Content Placeholder 2"/>
          <p:cNvSpPr>
            <a:spLocks noGrp="1"/>
          </p:cNvSpPr>
          <p:nvPr>
            <p:ph idx="1"/>
          </p:nvPr>
        </p:nvSpPr>
        <p:spPr/>
        <p:txBody>
          <a:bodyPr>
            <a:noAutofit/>
          </a:bodyPr>
          <a:lstStyle/>
          <a:p>
            <a:r>
              <a:rPr lang="en-US" sz="2400" dirty="0"/>
              <a:t>Faith is the evidence </a:t>
            </a:r>
            <a:r>
              <a:rPr lang="en-US" sz="2400" dirty="0" err="1"/>
              <a:t>Ivrim</a:t>
            </a:r>
            <a:r>
              <a:rPr lang="en-US" sz="2400" dirty="0"/>
              <a:t> 11:1 and God’s power is evidence. – Acts 6:8, 1 </a:t>
            </a:r>
            <a:r>
              <a:rPr lang="en-US" sz="2400" dirty="0" err="1"/>
              <a:t>Kefa</a:t>
            </a:r>
            <a:r>
              <a:rPr lang="en-US" sz="2400" dirty="0"/>
              <a:t> 1:5, Romans 1:20 – when God’s creative power is diminished the faith of the people is put in jeopardy. If the foundations be destroyed…</a:t>
            </a:r>
          </a:p>
          <a:p>
            <a:r>
              <a:rPr lang="en-US" sz="2400" dirty="0"/>
              <a:t>God’s wisdom for the </a:t>
            </a:r>
            <a:r>
              <a:rPr lang="en-US" sz="2400" dirty="0" err="1"/>
              <a:t>teleios</a:t>
            </a:r>
            <a:r>
              <a:rPr lang="en-US" sz="2400" dirty="0"/>
              <a:t>/tam – brought to maturity – completeness based upon a God that does not pass away who wisdom is based upon knowing the end from the beginning as opposed to the passing whims of the so-called elite or so-called science which changes with the wind</a:t>
            </a:r>
          </a:p>
        </p:txBody>
      </p:sp>
    </p:spTree>
    <p:extLst>
      <p:ext uri="{BB962C8B-B14F-4D97-AF65-F5344CB8AC3E}">
        <p14:creationId xmlns:p14="http://schemas.microsoft.com/office/powerpoint/2010/main" val="374698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800" dirty="0">
                <a:solidFill>
                  <a:prstClr val="white"/>
                </a:solidFill>
              </a:rPr>
              <a:t>Mystery again – </a:t>
            </a:r>
            <a:r>
              <a:rPr lang="en-US" sz="2800" dirty="0" err="1">
                <a:solidFill>
                  <a:prstClr val="white"/>
                </a:solidFill>
              </a:rPr>
              <a:t>Mizmor</a:t>
            </a:r>
            <a:r>
              <a:rPr lang="en-US" sz="2800" dirty="0">
                <a:solidFill>
                  <a:prstClr val="white"/>
                </a:solidFill>
              </a:rPr>
              <a:t> 78, </a:t>
            </a:r>
            <a:r>
              <a:rPr lang="en-US" sz="2800" dirty="0" err="1">
                <a:solidFill>
                  <a:prstClr val="white"/>
                </a:solidFill>
              </a:rPr>
              <a:t>Yesha</a:t>
            </a:r>
            <a:r>
              <a:rPr lang="en-US" sz="2800" dirty="0">
                <a:solidFill>
                  <a:prstClr val="white"/>
                </a:solidFill>
              </a:rPr>
              <a:t> 48:6, Mt 11:25</a:t>
            </a:r>
          </a:p>
          <a:p>
            <a:pPr lvl="0"/>
            <a:r>
              <a:rPr lang="en-US" sz="2800" dirty="0">
                <a:solidFill>
                  <a:prstClr val="white"/>
                </a:solidFill>
              </a:rPr>
              <a:t>If the princes of this world would have known what </a:t>
            </a:r>
            <a:r>
              <a:rPr lang="en-US" sz="2800" dirty="0" err="1">
                <a:solidFill>
                  <a:prstClr val="white"/>
                </a:solidFill>
              </a:rPr>
              <a:t>Yeshua’s</a:t>
            </a:r>
            <a:r>
              <a:rPr lang="en-US" sz="2800" dirty="0">
                <a:solidFill>
                  <a:prstClr val="white"/>
                </a:solidFill>
              </a:rPr>
              <a:t> death and resurrection was to accomplish they would not have crucified Him.  i.e. when the Messiah’s body is one/one fold then his wiles cannot be fulfilled</a:t>
            </a:r>
          </a:p>
          <a:p>
            <a:endParaRPr lang="en-US" dirty="0"/>
          </a:p>
        </p:txBody>
      </p:sp>
    </p:spTree>
    <p:extLst>
      <p:ext uri="{BB962C8B-B14F-4D97-AF65-F5344CB8AC3E}">
        <p14:creationId xmlns:p14="http://schemas.microsoft.com/office/powerpoint/2010/main" val="2369886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2:9-12</a:t>
            </a:r>
          </a:p>
        </p:txBody>
      </p:sp>
      <p:sp>
        <p:nvSpPr>
          <p:cNvPr id="3" name="Content Placeholder 2"/>
          <p:cNvSpPr>
            <a:spLocks noGrp="1"/>
          </p:cNvSpPr>
          <p:nvPr>
            <p:ph idx="1"/>
          </p:nvPr>
        </p:nvSpPr>
        <p:spPr/>
        <p:txBody>
          <a:bodyPr>
            <a:normAutofit/>
          </a:bodyPr>
          <a:lstStyle/>
          <a:p>
            <a:r>
              <a:rPr lang="en-US" sz="2400" dirty="0"/>
              <a:t>Vs 9 - </a:t>
            </a:r>
            <a:r>
              <a:rPr lang="en-US" sz="2400" dirty="0" err="1"/>
              <a:t>Yesha</a:t>
            </a:r>
            <a:r>
              <a:rPr lang="en-US" sz="2400" dirty="0"/>
              <a:t> 64:4 – this is joined at the hip with verse 8. the purpose of </a:t>
            </a:r>
            <a:r>
              <a:rPr lang="en-US" sz="2400" dirty="0" err="1"/>
              <a:t>Yeshua’s</a:t>
            </a:r>
            <a:r>
              <a:rPr lang="en-US" sz="2400" dirty="0"/>
              <a:t> death and resurrection was to restore the kingdom as one. The basis of which is our love for one another. We still have no idea (eye hath not seen) what the body of Messiah can do when we are one. </a:t>
            </a:r>
            <a:r>
              <a:rPr lang="en-US" sz="2400" dirty="0" err="1"/>
              <a:t>Yochanan</a:t>
            </a:r>
            <a:r>
              <a:rPr lang="en-US" sz="2400" dirty="0"/>
              <a:t> 15:12-15</a:t>
            </a:r>
          </a:p>
          <a:p>
            <a:r>
              <a:rPr lang="en-US" sz="2400" dirty="0"/>
              <a:t>Vs 10 - ‘them’ i.e. the things of vs 9 </a:t>
            </a:r>
            <a:r>
              <a:rPr lang="en-US" sz="2400" dirty="0" err="1"/>
              <a:t>Miz</a:t>
            </a:r>
            <a:r>
              <a:rPr lang="en-US" sz="2400" dirty="0"/>
              <a:t> 92:5-6 - </a:t>
            </a:r>
            <a:r>
              <a:rPr lang="en-US" sz="2400" dirty="0" err="1"/>
              <a:t>Mishlei</a:t>
            </a:r>
            <a:r>
              <a:rPr lang="en-US" sz="2400" dirty="0"/>
              <a:t> 20:27 - </a:t>
            </a:r>
            <a:r>
              <a:rPr lang="en-US" sz="2400" dirty="0" err="1"/>
              <a:t>chaphas</a:t>
            </a:r>
            <a:endParaRPr lang="en-US" sz="2400" dirty="0"/>
          </a:p>
          <a:p>
            <a:endParaRPr lang="en-US" dirty="0"/>
          </a:p>
        </p:txBody>
      </p:sp>
    </p:spTree>
    <p:extLst>
      <p:ext uri="{BB962C8B-B14F-4D97-AF65-F5344CB8AC3E}">
        <p14:creationId xmlns:p14="http://schemas.microsoft.com/office/powerpoint/2010/main" val="3629371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400" dirty="0">
                <a:solidFill>
                  <a:prstClr val="white"/>
                </a:solidFill>
              </a:rPr>
              <a:t>Vs 11 -12 – Once again another shot at the wisdom of the Greeks. The things of God are real, just as real as the natural universe, but they are only understood by the Spirit of God – block logic as opposed to the spirit of man being gifted with inductive/deductive reasoning.  </a:t>
            </a:r>
            <a:r>
              <a:rPr lang="en-US" sz="2400" dirty="0" err="1">
                <a:solidFill>
                  <a:prstClr val="white"/>
                </a:solidFill>
              </a:rPr>
              <a:t>Yirm</a:t>
            </a:r>
            <a:r>
              <a:rPr lang="en-US" sz="2400" dirty="0">
                <a:solidFill>
                  <a:prstClr val="white"/>
                </a:solidFill>
              </a:rPr>
              <a:t> 17:9, </a:t>
            </a:r>
            <a:r>
              <a:rPr lang="en-US" sz="2400" dirty="0" err="1">
                <a:solidFill>
                  <a:prstClr val="white"/>
                </a:solidFill>
              </a:rPr>
              <a:t>Mishlei</a:t>
            </a:r>
            <a:r>
              <a:rPr lang="en-US" sz="2400" dirty="0">
                <a:solidFill>
                  <a:prstClr val="white"/>
                </a:solidFill>
              </a:rPr>
              <a:t> 20:5, 20:27 – God has given every man a light to search in his own heart if he searches he will find and when he does he can now understand the things of God. </a:t>
            </a:r>
          </a:p>
          <a:p>
            <a:endParaRPr lang="en-US" dirty="0"/>
          </a:p>
        </p:txBody>
      </p:sp>
    </p:spTree>
    <p:extLst>
      <p:ext uri="{BB962C8B-B14F-4D97-AF65-F5344CB8AC3E}">
        <p14:creationId xmlns:p14="http://schemas.microsoft.com/office/powerpoint/2010/main" val="29331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solidFill>
                  <a:prstClr val="white"/>
                </a:solidFill>
              </a:rPr>
              <a:t>Written about 54-57 </a:t>
            </a:r>
            <a:r>
              <a:rPr lang="en-US" dirty="0" err="1">
                <a:solidFill>
                  <a:prstClr val="white"/>
                </a:solidFill>
              </a:rPr>
              <a:t>a.d.</a:t>
            </a:r>
            <a:r>
              <a:rPr lang="en-US" dirty="0">
                <a:solidFill>
                  <a:prstClr val="white"/>
                </a:solidFill>
              </a:rPr>
              <a:t> from Ephesus. Paul arriving there </a:t>
            </a:r>
            <a:r>
              <a:rPr lang="en-US" dirty="0" err="1">
                <a:solidFill>
                  <a:prstClr val="white"/>
                </a:solidFill>
              </a:rPr>
              <a:t>prob</a:t>
            </a:r>
            <a:r>
              <a:rPr lang="en-US" dirty="0">
                <a:solidFill>
                  <a:prstClr val="white"/>
                </a:solidFill>
              </a:rPr>
              <a:t> around 50 </a:t>
            </a:r>
            <a:r>
              <a:rPr lang="en-US" dirty="0" err="1">
                <a:solidFill>
                  <a:prstClr val="white"/>
                </a:solidFill>
              </a:rPr>
              <a:t>a.d.</a:t>
            </a:r>
            <a:r>
              <a:rPr lang="en-US" dirty="0">
                <a:solidFill>
                  <a:prstClr val="white"/>
                </a:solidFill>
              </a:rPr>
              <a:t> The authorship and place of writing are verified by Clement of Rome, The </a:t>
            </a:r>
            <a:r>
              <a:rPr lang="en-US" dirty="0" err="1">
                <a:solidFill>
                  <a:prstClr val="white"/>
                </a:solidFill>
              </a:rPr>
              <a:t>Didache</a:t>
            </a:r>
            <a:r>
              <a:rPr lang="en-US" dirty="0">
                <a:solidFill>
                  <a:prstClr val="white"/>
                </a:solidFill>
              </a:rPr>
              <a:t>, Ignatius, Polycarp, </a:t>
            </a:r>
            <a:r>
              <a:rPr lang="en-US" dirty="0" err="1">
                <a:solidFill>
                  <a:prstClr val="white"/>
                </a:solidFill>
              </a:rPr>
              <a:t>Hermas</a:t>
            </a:r>
            <a:r>
              <a:rPr lang="en-US" dirty="0">
                <a:solidFill>
                  <a:prstClr val="white"/>
                </a:solidFill>
              </a:rPr>
              <a:t>, Justin Martyr, Irenaeus (60 quotes), Tertullian (80)  1 </a:t>
            </a:r>
            <a:r>
              <a:rPr lang="en-US" dirty="0" err="1">
                <a:solidFill>
                  <a:prstClr val="white"/>
                </a:solidFill>
              </a:rPr>
              <a:t>Cor</a:t>
            </a:r>
            <a:r>
              <a:rPr lang="en-US" dirty="0">
                <a:solidFill>
                  <a:prstClr val="white"/>
                </a:solidFill>
              </a:rPr>
              <a:t> 16:8-9 apparently Ephesus see Acts 18:1-8 – Luke is </a:t>
            </a:r>
            <a:r>
              <a:rPr lang="en-US" dirty="0" err="1">
                <a:solidFill>
                  <a:prstClr val="white"/>
                </a:solidFill>
              </a:rPr>
              <a:t>verifiying</a:t>
            </a:r>
            <a:r>
              <a:rPr lang="en-US" dirty="0">
                <a:solidFill>
                  <a:prstClr val="white"/>
                </a:solidFill>
              </a:rPr>
              <a:t> </a:t>
            </a:r>
            <a:r>
              <a:rPr lang="en-US" dirty="0" err="1">
                <a:solidFill>
                  <a:prstClr val="white"/>
                </a:solidFill>
              </a:rPr>
              <a:t>Pauls</a:t>
            </a:r>
            <a:r>
              <a:rPr lang="en-US" dirty="0">
                <a:solidFill>
                  <a:prstClr val="white"/>
                </a:solidFill>
              </a:rPr>
              <a:t> visit to Corinth</a:t>
            </a:r>
          </a:p>
          <a:p>
            <a:pPr lvl="0"/>
            <a:endParaRPr lang="en-US" dirty="0">
              <a:solidFill>
                <a:prstClr val="white"/>
              </a:solidFill>
            </a:endParaRPr>
          </a:p>
          <a:p>
            <a:endParaRPr lang="en-US" dirty="0"/>
          </a:p>
        </p:txBody>
      </p:sp>
    </p:spTree>
    <p:extLst>
      <p:ext uri="{BB962C8B-B14F-4D97-AF65-F5344CB8AC3E}">
        <p14:creationId xmlns:p14="http://schemas.microsoft.com/office/powerpoint/2010/main" val="3750771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2:13-16</a:t>
            </a:r>
          </a:p>
        </p:txBody>
      </p:sp>
      <p:sp>
        <p:nvSpPr>
          <p:cNvPr id="3" name="Content Placeholder 2"/>
          <p:cNvSpPr>
            <a:spLocks noGrp="1"/>
          </p:cNvSpPr>
          <p:nvPr>
            <p:ph idx="1"/>
          </p:nvPr>
        </p:nvSpPr>
        <p:spPr/>
        <p:txBody>
          <a:bodyPr>
            <a:noAutofit/>
          </a:bodyPr>
          <a:lstStyle/>
          <a:p>
            <a:r>
              <a:rPr lang="en-US" sz="2400" dirty="0"/>
              <a:t>Vs 13 – like kind once again. It is only His Spirit in you that can understand spiritual or unseen things. Ex: Isaac Newton and other Christian scientists. </a:t>
            </a:r>
          </a:p>
          <a:p>
            <a:r>
              <a:rPr lang="en-US" sz="2400" dirty="0"/>
              <a:t>Vs 14 –natural – </a:t>
            </a:r>
            <a:r>
              <a:rPr lang="en-US" sz="2400" dirty="0" err="1"/>
              <a:t>psuchi</a:t>
            </a:r>
            <a:r>
              <a:rPr lang="en-US" sz="2400" u="sng" dirty="0" err="1"/>
              <a:t>kos</a:t>
            </a:r>
            <a:r>
              <a:rPr lang="en-US" sz="2400" dirty="0"/>
              <a:t> – </a:t>
            </a:r>
            <a:r>
              <a:rPr lang="en-US" sz="2400" dirty="0" err="1"/>
              <a:t>soulish</a:t>
            </a:r>
            <a:r>
              <a:rPr lang="en-US" sz="2400" dirty="0"/>
              <a:t> man – the spirit of man is dead i.e. spiritually dead meaning he is separated from the  Spirit of God or that which gives life to his spirit, so he can only see and experience those things that appeal to his </a:t>
            </a:r>
            <a:r>
              <a:rPr lang="en-US" sz="2400" dirty="0" err="1"/>
              <a:t>soulish</a:t>
            </a:r>
            <a:r>
              <a:rPr lang="en-US" sz="2400" dirty="0"/>
              <a:t> nature, which differs from culture to culture and religion to religion   The </a:t>
            </a:r>
            <a:r>
              <a:rPr lang="en-US" sz="2400" dirty="0" err="1"/>
              <a:t>soulish</a:t>
            </a:r>
            <a:r>
              <a:rPr lang="en-US" sz="2400" dirty="0"/>
              <a:t> man receives only limited information </a:t>
            </a:r>
            <a:r>
              <a:rPr lang="en-US" sz="2400" dirty="0" err="1"/>
              <a:t>ie</a:t>
            </a:r>
            <a:r>
              <a:rPr lang="en-US" sz="2400" dirty="0"/>
              <a:t>. what the spirit of man can discover through and by his own reasoning and personal experience. Use parade example. </a:t>
            </a:r>
          </a:p>
        </p:txBody>
      </p:sp>
    </p:spTree>
    <p:extLst>
      <p:ext uri="{BB962C8B-B14F-4D97-AF65-F5344CB8AC3E}">
        <p14:creationId xmlns:p14="http://schemas.microsoft.com/office/powerpoint/2010/main" val="4014647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sz="2400" dirty="0">
                <a:solidFill>
                  <a:prstClr val="white"/>
                </a:solidFill>
              </a:rPr>
              <a:t>Vs 15 – he that is spiritual (discerns that which is not seen)  if the natural man is limited in his understanding then how can he judge the spiritual man. In the </a:t>
            </a:r>
            <a:r>
              <a:rPr lang="en-US" sz="2400" dirty="0" err="1">
                <a:solidFill>
                  <a:prstClr val="white"/>
                </a:solidFill>
              </a:rPr>
              <a:t>Tanakh</a:t>
            </a:r>
            <a:r>
              <a:rPr lang="en-US" sz="2400" dirty="0">
                <a:solidFill>
                  <a:prstClr val="white"/>
                </a:solidFill>
              </a:rPr>
              <a:t> a ‘spiritual man’ (</a:t>
            </a:r>
            <a:r>
              <a:rPr lang="en-US" sz="2400" dirty="0" err="1">
                <a:solidFill>
                  <a:prstClr val="white"/>
                </a:solidFill>
              </a:rPr>
              <a:t>ruachniy</a:t>
            </a:r>
            <a:r>
              <a:rPr lang="en-US" sz="2400" dirty="0">
                <a:solidFill>
                  <a:prstClr val="white"/>
                </a:solidFill>
              </a:rPr>
              <a:t>) was a prophet. The copious use of the word spirit and spiritual in the NT is due to mixing with the nations and being steeped in gnostic thought which focused on the dualism of man. Paul is educating these converts about the Spirit of God  in them. A concept perverted by Gnosticism.</a:t>
            </a:r>
          </a:p>
          <a:p>
            <a:pPr lvl="0"/>
            <a:r>
              <a:rPr lang="en-US" sz="2400" dirty="0">
                <a:solidFill>
                  <a:prstClr val="white"/>
                </a:solidFill>
              </a:rPr>
              <a:t>Vs 16 – only when you have the mind of Messiah can you know the mind of YHVH</a:t>
            </a:r>
            <a:r>
              <a:rPr lang="en-US" sz="1600" dirty="0">
                <a:solidFill>
                  <a:prstClr val="white"/>
                </a:solidFill>
              </a:rPr>
              <a:t>. </a:t>
            </a:r>
          </a:p>
          <a:p>
            <a:endParaRPr lang="en-US" dirty="0"/>
          </a:p>
        </p:txBody>
      </p:sp>
    </p:spTree>
    <p:extLst>
      <p:ext uri="{BB962C8B-B14F-4D97-AF65-F5344CB8AC3E}">
        <p14:creationId xmlns:p14="http://schemas.microsoft.com/office/powerpoint/2010/main" val="3439519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3:1-4</a:t>
            </a:r>
          </a:p>
        </p:txBody>
      </p:sp>
      <p:sp>
        <p:nvSpPr>
          <p:cNvPr id="3" name="Content Placeholder 2"/>
          <p:cNvSpPr>
            <a:spLocks noGrp="1"/>
          </p:cNvSpPr>
          <p:nvPr>
            <p:ph idx="1"/>
          </p:nvPr>
        </p:nvSpPr>
        <p:spPr/>
        <p:txBody>
          <a:bodyPr>
            <a:normAutofit/>
          </a:bodyPr>
          <a:lstStyle/>
          <a:p>
            <a:r>
              <a:rPr lang="en-US" dirty="0"/>
              <a:t>Vs 1 – The spiritual man grows just like the natural man.  But babes in Messiah are still carnal – </a:t>
            </a:r>
            <a:r>
              <a:rPr lang="en-US" dirty="0" err="1"/>
              <a:t>sarkikos</a:t>
            </a:r>
            <a:r>
              <a:rPr lang="en-US" dirty="0"/>
              <a:t> – </a:t>
            </a:r>
            <a:r>
              <a:rPr lang="en-US" dirty="0" err="1"/>
              <a:t>basar</a:t>
            </a:r>
            <a:r>
              <a:rPr lang="en-US" dirty="0"/>
              <a:t> – </a:t>
            </a:r>
            <a:r>
              <a:rPr lang="en-US" dirty="0" err="1"/>
              <a:t>Bere</a:t>
            </a:r>
            <a:r>
              <a:rPr lang="en-US" dirty="0"/>
              <a:t> 2:21 – still focusing on natural needs – babies are always selfish for example have not learned to care about others needs yet. </a:t>
            </a:r>
          </a:p>
          <a:p>
            <a:r>
              <a:rPr lang="en-US" dirty="0"/>
              <a:t>Vs 2 – </a:t>
            </a:r>
            <a:r>
              <a:rPr lang="en-US" dirty="0" err="1"/>
              <a:t>Ivriym</a:t>
            </a:r>
            <a:r>
              <a:rPr lang="en-US" dirty="0"/>
              <a:t> 5:12-14 – Chuck </a:t>
            </a:r>
            <a:r>
              <a:rPr lang="en-US" dirty="0" err="1"/>
              <a:t>Swindoll</a:t>
            </a:r>
            <a:r>
              <a:rPr lang="en-US" dirty="0"/>
              <a:t> story of child in crib</a:t>
            </a:r>
          </a:p>
          <a:p>
            <a:r>
              <a:rPr lang="en-US" dirty="0"/>
              <a:t>Vs 3 – symptoms of being carnal, </a:t>
            </a:r>
            <a:r>
              <a:rPr lang="en-US" dirty="0" err="1"/>
              <a:t>Bere</a:t>
            </a:r>
            <a:r>
              <a:rPr lang="en-US" dirty="0"/>
              <a:t> 6:3, </a:t>
            </a:r>
            <a:r>
              <a:rPr lang="en-US" dirty="0" err="1"/>
              <a:t>Miz</a:t>
            </a:r>
            <a:r>
              <a:rPr lang="en-US" dirty="0"/>
              <a:t> 56:4, 2 </a:t>
            </a:r>
            <a:r>
              <a:rPr lang="en-US" dirty="0" err="1"/>
              <a:t>Chron</a:t>
            </a:r>
            <a:r>
              <a:rPr lang="en-US" dirty="0"/>
              <a:t> 32:8 - and babes are these things. </a:t>
            </a:r>
            <a:r>
              <a:rPr lang="en-US" dirty="0" err="1"/>
              <a:t>Ya;aqov</a:t>
            </a:r>
            <a:r>
              <a:rPr lang="en-US" dirty="0"/>
              <a:t> 3:16 – walk as men – no different that politics and competition in business</a:t>
            </a:r>
          </a:p>
          <a:p>
            <a:r>
              <a:rPr lang="en-US" dirty="0"/>
              <a:t>Vs 4 – kind of a revisit of chap 1 - </a:t>
            </a:r>
          </a:p>
        </p:txBody>
      </p:sp>
    </p:spTree>
    <p:extLst>
      <p:ext uri="{BB962C8B-B14F-4D97-AF65-F5344CB8AC3E}">
        <p14:creationId xmlns:p14="http://schemas.microsoft.com/office/powerpoint/2010/main" val="4131002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3:5-8</a:t>
            </a:r>
          </a:p>
        </p:txBody>
      </p:sp>
      <p:sp>
        <p:nvSpPr>
          <p:cNvPr id="3" name="Content Placeholder 2"/>
          <p:cNvSpPr>
            <a:spLocks noGrp="1"/>
          </p:cNvSpPr>
          <p:nvPr>
            <p:ph idx="1"/>
          </p:nvPr>
        </p:nvSpPr>
        <p:spPr/>
        <p:txBody>
          <a:bodyPr>
            <a:normAutofit/>
          </a:bodyPr>
          <a:lstStyle/>
          <a:p>
            <a:r>
              <a:rPr lang="en-US" sz="2400" dirty="0"/>
              <a:t>Vs 5 – ministers should be in the business of steering people to their Bibles and not to their ministries. </a:t>
            </a:r>
          </a:p>
          <a:p>
            <a:r>
              <a:rPr lang="en-US" sz="2400" dirty="0"/>
              <a:t>Vs 6 – Paul is comparing ministry and the work of the apostles to garden. In the big picture however the son of man sows the good seed. Man sows by producing fruit - </a:t>
            </a:r>
            <a:r>
              <a:rPr lang="en-US" sz="2400" dirty="0" err="1"/>
              <a:t>Miz</a:t>
            </a:r>
            <a:r>
              <a:rPr lang="en-US" sz="2400" dirty="0"/>
              <a:t> 127:1, </a:t>
            </a:r>
            <a:r>
              <a:rPr lang="en-US" sz="2400" dirty="0" err="1"/>
              <a:t>Yesha</a:t>
            </a:r>
            <a:r>
              <a:rPr lang="en-US" sz="2400" dirty="0"/>
              <a:t> 55:10-11, 61:11</a:t>
            </a:r>
          </a:p>
          <a:p>
            <a:r>
              <a:rPr lang="en-US" sz="2400" dirty="0"/>
              <a:t>Vs 7 – </a:t>
            </a:r>
            <a:r>
              <a:rPr lang="en-US" sz="2400" dirty="0" err="1"/>
              <a:t>Miz</a:t>
            </a:r>
            <a:r>
              <a:rPr lang="en-US" sz="2400" dirty="0"/>
              <a:t> 115:1</a:t>
            </a:r>
          </a:p>
          <a:p>
            <a:r>
              <a:rPr lang="en-US" sz="2400" dirty="0"/>
              <a:t>Vs 8 – What happens to the field if they are not one?</a:t>
            </a:r>
          </a:p>
        </p:txBody>
      </p:sp>
    </p:spTree>
    <p:extLst>
      <p:ext uri="{BB962C8B-B14F-4D97-AF65-F5344CB8AC3E}">
        <p14:creationId xmlns:p14="http://schemas.microsoft.com/office/powerpoint/2010/main" val="22656178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3:9-11</a:t>
            </a:r>
          </a:p>
        </p:txBody>
      </p:sp>
      <p:sp>
        <p:nvSpPr>
          <p:cNvPr id="3" name="Content Placeholder 2"/>
          <p:cNvSpPr>
            <a:spLocks noGrp="1"/>
          </p:cNvSpPr>
          <p:nvPr>
            <p:ph idx="1"/>
          </p:nvPr>
        </p:nvSpPr>
        <p:spPr/>
        <p:txBody>
          <a:bodyPr>
            <a:normAutofit/>
          </a:bodyPr>
          <a:lstStyle/>
          <a:p>
            <a:r>
              <a:rPr lang="en-US" sz="2400" dirty="0"/>
              <a:t>Vs 9 – God’s cultivated field – </a:t>
            </a:r>
            <a:r>
              <a:rPr lang="en-US" sz="2400" dirty="0" err="1"/>
              <a:t>georgion</a:t>
            </a:r>
            <a:r>
              <a:rPr lang="en-US" sz="2400" dirty="0"/>
              <a:t> not </a:t>
            </a:r>
            <a:r>
              <a:rPr lang="en-US" sz="2400" dirty="0" err="1"/>
              <a:t>agros</a:t>
            </a:r>
            <a:r>
              <a:rPr lang="en-US" sz="2400" dirty="0"/>
              <a:t> – </a:t>
            </a:r>
            <a:r>
              <a:rPr lang="en-US" sz="2400" dirty="0" err="1"/>
              <a:t>Miz</a:t>
            </a:r>
            <a:r>
              <a:rPr lang="en-US" sz="2400" dirty="0"/>
              <a:t> 65:9-13, </a:t>
            </a:r>
            <a:r>
              <a:rPr lang="en-US" sz="2400" dirty="0" err="1"/>
              <a:t>Yesha</a:t>
            </a:r>
            <a:r>
              <a:rPr lang="en-US" sz="2400" dirty="0"/>
              <a:t> 5:1-7 and </a:t>
            </a:r>
            <a:r>
              <a:rPr lang="en-US" sz="2400" dirty="0" err="1"/>
              <a:t>Eph</a:t>
            </a:r>
            <a:r>
              <a:rPr lang="en-US" sz="2400" dirty="0"/>
              <a:t> 2 – </a:t>
            </a:r>
            <a:r>
              <a:rPr lang="en-US" sz="2400" dirty="0" err="1"/>
              <a:t>Yesh</a:t>
            </a:r>
            <a:r>
              <a:rPr lang="en-US" sz="2400" dirty="0"/>
              <a:t> 58:11-12, 61:3 -  in the exile and New Covenant WE are God’s hands and mouth thru </a:t>
            </a:r>
            <a:r>
              <a:rPr lang="en-US" sz="2400" dirty="0" err="1"/>
              <a:t>Yeshua</a:t>
            </a:r>
            <a:r>
              <a:rPr lang="en-US" sz="2400" dirty="0"/>
              <a:t> </a:t>
            </a:r>
            <a:r>
              <a:rPr lang="en-US" sz="2400" dirty="0" err="1"/>
              <a:t>Ivriym</a:t>
            </a:r>
            <a:r>
              <a:rPr lang="en-US" sz="2400" dirty="0"/>
              <a:t> 1:1-2</a:t>
            </a:r>
          </a:p>
          <a:p>
            <a:r>
              <a:rPr lang="en-US" sz="2400" dirty="0"/>
              <a:t>Vs 10 – Although I believe </a:t>
            </a:r>
            <a:r>
              <a:rPr lang="en-US" sz="2400" dirty="0" err="1"/>
              <a:t>Yeshua</a:t>
            </a:r>
            <a:r>
              <a:rPr lang="en-US" sz="2400" dirty="0"/>
              <a:t> was a plowman or farmer Paul uses building imagery </a:t>
            </a:r>
            <a:r>
              <a:rPr lang="en-US" sz="2400" dirty="0" err="1"/>
              <a:t>cp</a:t>
            </a:r>
            <a:r>
              <a:rPr lang="en-US" sz="2400" dirty="0"/>
              <a:t> </a:t>
            </a:r>
            <a:r>
              <a:rPr lang="en-US" sz="2400" dirty="0" err="1"/>
              <a:t>Heb</a:t>
            </a:r>
            <a:r>
              <a:rPr lang="en-US" sz="2400" dirty="0"/>
              <a:t> 3:1-6 – farmers jacks of all trades</a:t>
            </a:r>
          </a:p>
          <a:p>
            <a:r>
              <a:rPr lang="en-US" sz="2400" dirty="0"/>
              <a:t>Vs 11 – </a:t>
            </a:r>
            <a:r>
              <a:rPr lang="en-US" sz="2400" dirty="0" err="1"/>
              <a:t>Yesha</a:t>
            </a:r>
            <a:r>
              <a:rPr lang="en-US" sz="2400" dirty="0"/>
              <a:t> 28:16 = seed/foundation/beginning</a:t>
            </a:r>
          </a:p>
        </p:txBody>
      </p:sp>
    </p:spTree>
    <p:extLst>
      <p:ext uri="{BB962C8B-B14F-4D97-AF65-F5344CB8AC3E}">
        <p14:creationId xmlns:p14="http://schemas.microsoft.com/office/powerpoint/2010/main" val="40600595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3:12-13</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“Now if any man build upon this foundation gold, silver, precious stones, wood, hay, stubble; Every man's work shall be made manifest: for the day shall declare it, because it shall be revealed by fire; and the fire shall try every man's work of what sort it is.</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2885202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3:14-15</a:t>
            </a:r>
          </a:p>
        </p:txBody>
      </p:sp>
      <p:sp>
        <p:nvSpPr>
          <p:cNvPr id="3" name="Content Placeholder 2"/>
          <p:cNvSpPr>
            <a:spLocks noGrp="1"/>
          </p:cNvSpPr>
          <p:nvPr>
            <p:ph idx="1"/>
          </p:nvPr>
        </p:nvSpPr>
        <p:spPr>
          <a:xfrm>
            <a:off x="913794" y="2212178"/>
            <a:ext cx="10353762" cy="3695136"/>
          </a:xfrm>
        </p:spPr>
        <p:txBody>
          <a:bodyPr>
            <a:normAutofit/>
          </a:bodyPr>
          <a:lstStyle/>
          <a:p>
            <a:pPr marL="0" indent="0">
              <a:buNone/>
            </a:pPr>
            <a:r>
              <a:rPr lang="en-US" sz="2800" dirty="0">
                <a:latin typeface="Arial" panose="020B0604020202020204" pitchFamily="34" charset="0"/>
              </a:rPr>
              <a:t>“If any man's work abide which he hath built thereupon, he shall receive a reward. If any man's work shall be burned, he shall suffer loss: but he himself shall be saved; yet so as by fire.”</a:t>
            </a:r>
          </a:p>
          <a:p>
            <a:pPr marL="0" indent="0">
              <a:buNone/>
            </a:pPr>
            <a:endParaRPr lang="en-US" sz="2800" dirty="0">
              <a:latin typeface="Arial" panose="020B0604020202020204" pitchFamily="34" charset="0"/>
            </a:endParaRPr>
          </a:p>
          <a:p>
            <a:pPr marL="0" indent="0">
              <a:buNone/>
            </a:pPr>
            <a:r>
              <a:rPr lang="en-US" sz="2800" dirty="0">
                <a:latin typeface="Arial" panose="020B0604020202020204" pitchFamily="34" charset="0"/>
              </a:rPr>
              <a:t>Vs 14 – Mt 20:8</a:t>
            </a:r>
            <a:endParaRPr lang="en-US" sz="2800" dirty="0"/>
          </a:p>
        </p:txBody>
      </p:sp>
    </p:spTree>
    <p:extLst>
      <p:ext uri="{BB962C8B-B14F-4D97-AF65-F5344CB8AC3E}">
        <p14:creationId xmlns:p14="http://schemas.microsoft.com/office/powerpoint/2010/main" val="3094276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3:16-17</a:t>
            </a:r>
          </a:p>
        </p:txBody>
      </p:sp>
      <p:sp>
        <p:nvSpPr>
          <p:cNvPr id="3" name="Content Placeholder 2"/>
          <p:cNvSpPr>
            <a:spLocks noGrp="1"/>
          </p:cNvSpPr>
          <p:nvPr>
            <p:ph idx="1"/>
          </p:nvPr>
        </p:nvSpPr>
        <p:spPr/>
        <p:txBody>
          <a:bodyPr>
            <a:normAutofit/>
          </a:bodyPr>
          <a:lstStyle/>
          <a:p>
            <a:pPr marL="0" indent="0">
              <a:buNone/>
            </a:pPr>
            <a:r>
              <a:rPr lang="en-US" sz="2800" dirty="0">
                <a:latin typeface="Arial" panose="020B0604020202020204" pitchFamily="34" charset="0"/>
              </a:rPr>
              <a:t> </a:t>
            </a:r>
            <a:r>
              <a:rPr lang="en-US" sz="3200" dirty="0">
                <a:latin typeface="Arial" panose="020B0604020202020204" pitchFamily="34" charset="0"/>
              </a:rPr>
              <a:t>“Know ye not that ye are the temple of God, and </a:t>
            </a:r>
            <a:r>
              <a:rPr lang="en-US" sz="3200" i="1" dirty="0">
                <a:latin typeface="Arial" panose="020B0604020202020204" pitchFamily="34" charset="0"/>
              </a:rPr>
              <a:t>that </a:t>
            </a:r>
            <a:r>
              <a:rPr lang="en-US" sz="3200" dirty="0">
                <a:latin typeface="Arial" panose="020B0604020202020204" pitchFamily="34" charset="0"/>
              </a:rPr>
              <a:t>the Spirit of God </a:t>
            </a:r>
            <a:r>
              <a:rPr lang="en-US" sz="3200" dirty="0" err="1">
                <a:latin typeface="Arial" panose="020B0604020202020204" pitchFamily="34" charset="0"/>
              </a:rPr>
              <a:t>dwelleth</a:t>
            </a:r>
            <a:r>
              <a:rPr lang="en-US" sz="3200" dirty="0">
                <a:latin typeface="Arial" panose="020B0604020202020204" pitchFamily="34" charset="0"/>
              </a:rPr>
              <a:t> in you? If any man defile the temple of God, him shall God destroy; for the temple of God is holy, which </a:t>
            </a:r>
            <a:r>
              <a:rPr lang="en-US" sz="3200" i="1" dirty="0">
                <a:latin typeface="Arial" panose="020B0604020202020204" pitchFamily="34" charset="0"/>
              </a:rPr>
              <a:t>temple </a:t>
            </a:r>
            <a:r>
              <a:rPr lang="en-US" sz="3200" dirty="0">
                <a:latin typeface="Arial" panose="020B0604020202020204" pitchFamily="34" charset="0"/>
              </a:rPr>
              <a:t>ye are.</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2984606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3:18-20</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“Let no man deceive himself. If any man among you </a:t>
            </a:r>
            <a:r>
              <a:rPr lang="en-US" sz="3200" dirty="0" err="1">
                <a:latin typeface="Arial" panose="020B0604020202020204" pitchFamily="34" charset="0"/>
              </a:rPr>
              <a:t>seemeth</a:t>
            </a:r>
            <a:r>
              <a:rPr lang="en-US" sz="3200" dirty="0">
                <a:latin typeface="Arial" panose="020B0604020202020204" pitchFamily="34" charset="0"/>
              </a:rPr>
              <a:t> to be wise in this world, let him become a fool, that he may be wise. For the wisdom of this world is foolishness with God. For it is written, He taketh the wise in their own craftiness. And again, The Lord </a:t>
            </a:r>
            <a:r>
              <a:rPr lang="en-US" sz="3200" dirty="0" err="1">
                <a:latin typeface="Arial" panose="020B0604020202020204" pitchFamily="34" charset="0"/>
              </a:rPr>
              <a:t>knoweth</a:t>
            </a:r>
            <a:r>
              <a:rPr lang="en-US" sz="3200" dirty="0">
                <a:latin typeface="Arial" panose="020B0604020202020204" pitchFamily="34" charset="0"/>
              </a:rPr>
              <a:t> the thoughts of the wise, that they are vain.”</a:t>
            </a:r>
          </a:p>
        </p:txBody>
      </p:sp>
    </p:spTree>
    <p:extLst>
      <p:ext uri="{BB962C8B-B14F-4D97-AF65-F5344CB8AC3E}">
        <p14:creationId xmlns:p14="http://schemas.microsoft.com/office/powerpoint/2010/main" val="3734515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 Corinthians 3:21-23</a:t>
            </a:r>
            <a:endParaRPr lang="en-US" dirty="0"/>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 Therefore let no man glory in men. For all things are yours; Whether Paul, or Apollos, or Cephas, or the world, or life, or death, or things present, or things to come; all are yours: And ye are Christ's; and Christ </a:t>
            </a:r>
            <a:r>
              <a:rPr lang="en-US" sz="3200" i="1" dirty="0">
                <a:latin typeface="Arial" panose="020B0604020202020204" pitchFamily="34" charset="0"/>
              </a:rPr>
              <a:t>is </a:t>
            </a:r>
            <a:r>
              <a:rPr lang="en-US" sz="3200" dirty="0">
                <a:latin typeface="Arial" panose="020B0604020202020204" pitchFamily="34" charset="0"/>
              </a:rPr>
              <a:t>God's.</a:t>
            </a:r>
          </a:p>
          <a:p>
            <a:pPr marL="0" indent="0">
              <a:buNone/>
            </a:pPr>
            <a:endParaRPr lang="en-US" dirty="0"/>
          </a:p>
        </p:txBody>
      </p:sp>
    </p:spTree>
    <p:extLst>
      <p:ext uri="{BB962C8B-B14F-4D97-AF65-F5344CB8AC3E}">
        <p14:creationId xmlns:p14="http://schemas.microsoft.com/office/powerpoint/2010/main" val="256951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sz="2400" dirty="0">
                <a:solidFill>
                  <a:prstClr val="white"/>
                </a:solidFill>
              </a:rPr>
              <a:t>Cult of Aphrodite located here – materialism and lust – great admiration for Greek wisdom and eloquence – ‘to live as a Corinthian’ meant wanton sexual immorality which included what we today call cross dressing – hence Paul’s comments on gender separation.  A party town (New Orleans?)</a:t>
            </a:r>
          </a:p>
          <a:p>
            <a:pPr lvl="0"/>
            <a:r>
              <a:rPr lang="en-US" sz="2400" dirty="0">
                <a:solidFill>
                  <a:prstClr val="white"/>
                </a:solidFill>
              </a:rPr>
              <a:t>Most commentators see this epistle as Paul apologetic of the most biblical subjects</a:t>
            </a:r>
          </a:p>
          <a:p>
            <a:pPr lvl="0"/>
            <a:r>
              <a:rPr lang="en-US" sz="2400" dirty="0">
                <a:solidFill>
                  <a:prstClr val="white"/>
                </a:solidFill>
              </a:rPr>
              <a:t>Great seat of philosophy (</a:t>
            </a:r>
            <a:r>
              <a:rPr lang="en-US" sz="2400" dirty="0" err="1">
                <a:solidFill>
                  <a:prstClr val="white"/>
                </a:solidFill>
              </a:rPr>
              <a:t>Marx,Nietzsche</a:t>
            </a:r>
            <a:r>
              <a:rPr lang="en-US" sz="2400" dirty="0">
                <a:solidFill>
                  <a:prstClr val="white"/>
                </a:solidFill>
              </a:rPr>
              <a:t>, Sartre) </a:t>
            </a:r>
            <a:r>
              <a:rPr lang="en-US" sz="2400" dirty="0" err="1">
                <a:solidFill>
                  <a:prstClr val="white"/>
                </a:solidFill>
              </a:rPr>
              <a:t>cp</a:t>
            </a:r>
            <a:r>
              <a:rPr lang="en-US" sz="2400" dirty="0">
                <a:solidFill>
                  <a:prstClr val="white"/>
                </a:solidFill>
              </a:rPr>
              <a:t> creation</a:t>
            </a:r>
          </a:p>
          <a:p>
            <a:endParaRPr lang="en-US" dirty="0"/>
          </a:p>
        </p:txBody>
      </p:sp>
    </p:spTree>
    <p:extLst>
      <p:ext uri="{BB962C8B-B14F-4D97-AF65-F5344CB8AC3E}">
        <p14:creationId xmlns:p14="http://schemas.microsoft.com/office/powerpoint/2010/main" val="38595421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4:1-4</a:t>
            </a:r>
          </a:p>
        </p:txBody>
      </p:sp>
      <p:sp>
        <p:nvSpPr>
          <p:cNvPr id="3" name="Content Placeholder 2"/>
          <p:cNvSpPr>
            <a:spLocks noGrp="1"/>
          </p:cNvSpPr>
          <p:nvPr>
            <p:ph idx="1"/>
          </p:nvPr>
        </p:nvSpPr>
        <p:spPr/>
        <p:txBody>
          <a:bodyPr>
            <a:normAutofit fontScale="92500"/>
          </a:bodyPr>
          <a:lstStyle/>
          <a:p>
            <a:pPr marL="0" indent="0">
              <a:buNone/>
            </a:pPr>
            <a:r>
              <a:rPr lang="en-US" dirty="0">
                <a:latin typeface="Arial" panose="020B0604020202020204" pitchFamily="34" charset="0"/>
              </a:rPr>
              <a:t> </a:t>
            </a:r>
            <a:r>
              <a:rPr lang="en-US" sz="3200" dirty="0">
                <a:latin typeface="Times New Roman" panose="02020603050405020304" pitchFamily="18" charset="0"/>
                <a:cs typeface="Times New Roman" panose="02020603050405020304" pitchFamily="18" charset="0"/>
              </a:rPr>
              <a:t>“ Let a man so account of us, as of the ministers (‘</a:t>
            </a:r>
            <a:r>
              <a:rPr lang="en-US" sz="3200" dirty="0" err="1">
                <a:latin typeface="Times New Roman" panose="02020603050405020304" pitchFamily="18" charset="0"/>
                <a:cs typeface="Times New Roman" panose="02020603050405020304" pitchFamily="18" charset="0"/>
              </a:rPr>
              <a:t>eved</a:t>
            </a:r>
            <a:r>
              <a:rPr lang="en-US" sz="3200" dirty="0">
                <a:latin typeface="Times New Roman" panose="02020603050405020304" pitchFamily="18" charset="0"/>
                <a:cs typeface="Times New Roman" panose="02020603050405020304" pitchFamily="18" charset="0"/>
              </a:rPr>
              <a:t>) of Christ, and stewards of the mysteries of God. Moreover it is required in stewards, that a man be found faithful. But with me it is a very small thing that I should be judged of you, or of man's judgment: yea, I judge not mine own self. For I know nothing by myself; yet am I not hereby justified: but he that </a:t>
            </a:r>
            <a:r>
              <a:rPr lang="en-US" sz="3200" dirty="0" err="1">
                <a:latin typeface="Times New Roman" panose="02020603050405020304" pitchFamily="18" charset="0"/>
                <a:cs typeface="Times New Roman" panose="02020603050405020304" pitchFamily="18" charset="0"/>
              </a:rPr>
              <a:t>judgeth</a:t>
            </a:r>
            <a:r>
              <a:rPr lang="en-US" sz="3200" dirty="0">
                <a:latin typeface="Times New Roman" panose="02020603050405020304" pitchFamily="18" charset="0"/>
                <a:cs typeface="Times New Roman" panose="02020603050405020304" pitchFamily="18" charset="0"/>
              </a:rPr>
              <a:t> me is the Lord.”</a:t>
            </a:r>
          </a:p>
        </p:txBody>
      </p:sp>
    </p:spTree>
    <p:extLst>
      <p:ext uri="{BB962C8B-B14F-4D97-AF65-F5344CB8AC3E}">
        <p14:creationId xmlns:p14="http://schemas.microsoft.com/office/powerpoint/2010/main" val="36918815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4:5-6</a:t>
            </a:r>
          </a:p>
        </p:txBody>
      </p:sp>
      <p:sp>
        <p:nvSpPr>
          <p:cNvPr id="3" name="Content Placeholder 2"/>
          <p:cNvSpPr>
            <a:spLocks noGrp="1"/>
          </p:cNvSpPr>
          <p:nvPr>
            <p:ph idx="1"/>
          </p:nvPr>
        </p:nvSpPr>
        <p:spPr/>
        <p:txBody>
          <a:bodyPr>
            <a:normAutofit fontScale="92500"/>
          </a:bodyPr>
          <a:lstStyle/>
          <a:p>
            <a:pPr marL="0" indent="0">
              <a:buNone/>
            </a:pPr>
            <a:r>
              <a:rPr lang="en-US" dirty="0">
                <a:latin typeface="Arial" panose="020B0604020202020204" pitchFamily="34" charset="0"/>
              </a:rPr>
              <a:t> </a:t>
            </a:r>
            <a:r>
              <a:rPr lang="en-US" sz="2800" dirty="0">
                <a:latin typeface="Arial" panose="020B0604020202020204" pitchFamily="34" charset="0"/>
              </a:rPr>
              <a:t>“Therefore judge nothing before the time, until the Lord come, who both will bring to light the hidden things of darkness, and will make manifest the counsels of the hearts: and then shall every man have praise of God. And these things, brethren, I have in a figure transferred to myself and </a:t>
            </a:r>
            <a:r>
              <a:rPr lang="en-US" sz="2800" i="1" dirty="0">
                <a:latin typeface="Arial" panose="020B0604020202020204" pitchFamily="34" charset="0"/>
              </a:rPr>
              <a:t>to </a:t>
            </a:r>
            <a:r>
              <a:rPr lang="en-US" sz="2800" dirty="0">
                <a:latin typeface="Arial" panose="020B0604020202020204" pitchFamily="34" charset="0"/>
              </a:rPr>
              <a:t>Apollos for your sakes; that ye might learn in us not to think </a:t>
            </a:r>
            <a:r>
              <a:rPr lang="en-US" sz="2800" i="1" dirty="0">
                <a:latin typeface="Arial" panose="020B0604020202020204" pitchFamily="34" charset="0"/>
              </a:rPr>
              <a:t>of men </a:t>
            </a:r>
            <a:r>
              <a:rPr lang="en-US" sz="2800" dirty="0">
                <a:latin typeface="Arial" panose="020B0604020202020204" pitchFamily="34" charset="0"/>
              </a:rPr>
              <a:t>above that which is written, that no one of you be puffed up for one against another.”</a:t>
            </a:r>
          </a:p>
        </p:txBody>
      </p:sp>
    </p:spTree>
    <p:extLst>
      <p:ext uri="{BB962C8B-B14F-4D97-AF65-F5344CB8AC3E}">
        <p14:creationId xmlns:p14="http://schemas.microsoft.com/office/powerpoint/2010/main" val="5686902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4:7-8</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“For who </a:t>
            </a:r>
            <a:r>
              <a:rPr lang="en-US" sz="3200" dirty="0" err="1">
                <a:latin typeface="Arial" panose="020B0604020202020204" pitchFamily="34" charset="0"/>
              </a:rPr>
              <a:t>maketh</a:t>
            </a:r>
            <a:r>
              <a:rPr lang="en-US" sz="3200" dirty="0">
                <a:latin typeface="Arial" panose="020B0604020202020204" pitchFamily="34" charset="0"/>
              </a:rPr>
              <a:t> thee to differ </a:t>
            </a:r>
            <a:r>
              <a:rPr lang="en-US" sz="3200" i="1" dirty="0">
                <a:latin typeface="Arial" panose="020B0604020202020204" pitchFamily="34" charset="0"/>
              </a:rPr>
              <a:t>from another</a:t>
            </a:r>
            <a:r>
              <a:rPr lang="en-US" sz="3200" dirty="0">
                <a:latin typeface="Arial" panose="020B0604020202020204" pitchFamily="34" charset="0"/>
              </a:rPr>
              <a:t>? and what hast thou that thou didst not receive? now if thou didst receive </a:t>
            </a:r>
            <a:r>
              <a:rPr lang="en-US" sz="3200" i="1" dirty="0">
                <a:latin typeface="Arial" panose="020B0604020202020204" pitchFamily="34" charset="0"/>
              </a:rPr>
              <a:t>it</a:t>
            </a:r>
            <a:r>
              <a:rPr lang="en-US" sz="3200" dirty="0">
                <a:latin typeface="Arial" panose="020B0604020202020204" pitchFamily="34" charset="0"/>
              </a:rPr>
              <a:t>, why dost thou glory, as if thou </a:t>
            </a:r>
            <a:r>
              <a:rPr lang="en-US" sz="3200" dirty="0" err="1">
                <a:latin typeface="Arial" panose="020B0604020202020204" pitchFamily="34" charset="0"/>
              </a:rPr>
              <a:t>hadst</a:t>
            </a:r>
            <a:r>
              <a:rPr lang="en-US" sz="3200" dirty="0">
                <a:latin typeface="Arial" panose="020B0604020202020204" pitchFamily="34" charset="0"/>
              </a:rPr>
              <a:t> not received </a:t>
            </a:r>
            <a:r>
              <a:rPr lang="en-US" sz="3200" i="1" dirty="0">
                <a:latin typeface="Arial" panose="020B0604020202020204" pitchFamily="34" charset="0"/>
              </a:rPr>
              <a:t>it</a:t>
            </a:r>
            <a:r>
              <a:rPr lang="en-US" sz="3200" dirty="0">
                <a:latin typeface="Arial" panose="020B0604020202020204" pitchFamily="34" charset="0"/>
              </a:rPr>
              <a:t>? Now ye are full, now ye are rich, ye have reigned as kings without us: and I would to God ye did reign, that we also might reign with you.”</a:t>
            </a:r>
            <a:endParaRPr lang="en-US" sz="3200" dirty="0"/>
          </a:p>
        </p:txBody>
      </p:sp>
    </p:spTree>
    <p:extLst>
      <p:ext uri="{BB962C8B-B14F-4D97-AF65-F5344CB8AC3E}">
        <p14:creationId xmlns:p14="http://schemas.microsoft.com/office/powerpoint/2010/main" val="15381265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t>
            </a:r>
            <a:r>
              <a:rPr lang="en-US"/>
              <a:t>Corinthians 4:9-10</a:t>
            </a:r>
            <a:endParaRPr lang="en-US" dirty="0"/>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“For I think that God hath set forth us the apostles last, as it were appointed to death: for we are made a spectacle unto the world, and to angels, and to men. We </a:t>
            </a:r>
            <a:r>
              <a:rPr lang="en-US" sz="3200" i="1" dirty="0">
                <a:latin typeface="Arial" panose="020B0604020202020204" pitchFamily="34" charset="0"/>
              </a:rPr>
              <a:t>are </a:t>
            </a:r>
            <a:r>
              <a:rPr lang="en-US" sz="3200" dirty="0">
                <a:latin typeface="Arial" panose="020B0604020202020204" pitchFamily="34" charset="0"/>
              </a:rPr>
              <a:t>fools for Christ's sake, but ye </a:t>
            </a:r>
            <a:r>
              <a:rPr lang="en-US" sz="3200" i="1" dirty="0">
                <a:latin typeface="Arial" panose="020B0604020202020204" pitchFamily="34" charset="0"/>
              </a:rPr>
              <a:t>are </a:t>
            </a:r>
            <a:r>
              <a:rPr lang="en-US" sz="3200" dirty="0">
                <a:latin typeface="Arial" panose="020B0604020202020204" pitchFamily="34" charset="0"/>
              </a:rPr>
              <a:t>wise in Christ; we </a:t>
            </a:r>
            <a:r>
              <a:rPr lang="en-US" sz="3200" i="1" dirty="0">
                <a:latin typeface="Arial" panose="020B0604020202020204" pitchFamily="34" charset="0"/>
              </a:rPr>
              <a:t>are </a:t>
            </a:r>
            <a:r>
              <a:rPr lang="en-US" sz="3200" dirty="0">
                <a:latin typeface="Arial" panose="020B0604020202020204" pitchFamily="34" charset="0"/>
              </a:rPr>
              <a:t>weak, but ye </a:t>
            </a:r>
            <a:r>
              <a:rPr lang="en-US" sz="3200" i="1" dirty="0">
                <a:latin typeface="Arial" panose="020B0604020202020204" pitchFamily="34" charset="0"/>
              </a:rPr>
              <a:t>are </a:t>
            </a:r>
            <a:r>
              <a:rPr lang="en-US" sz="3200" dirty="0">
                <a:latin typeface="Arial" panose="020B0604020202020204" pitchFamily="34" charset="0"/>
              </a:rPr>
              <a:t>strong; ye </a:t>
            </a:r>
            <a:r>
              <a:rPr lang="en-US" sz="3200" i="1" dirty="0">
                <a:latin typeface="Arial" panose="020B0604020202020204" pitchFamily="34" charset="0"/>
              </a:rPr>
              <a:t>are </a:t>
            </a:r>
            <a:r>
              <a:rPr lang="en-US" sz="3200" dirty="0" err="1">
                <a:latin typeface="Arial" panose="020B0604020202020204" pitchFamily="34" charset="0"/>
              </a:rPr>
              <a:t>honourable</a:t>
            </a:r>
            <a:r>
              <a:rPr lang="en-US" sz="3200" dirty="0">
                <a:latin typeface="Arial" panose="020B0604020202020204" pitchFamily="34" charset="0"/>
              </a:rPr>
              <a:t>, but we </a:t>
            </a:r>
            <a:r>
              <a:rPr lang="en-US" sz="3200" i="1" dirty="0">
                <a:latin typeface="Arial" panose="020B0604020202020204" pitchFamily="34" charset="0"/>
              </a:rPr>
              <a:t>are </a:t>
            </a:r>
            <a:r>
              <a:rPr lang="en-US" sz="3200" dirty="0">
                <a:latin typeface="Arial" panose="020B0604020202020204" pitchFamily="34" charset="0"/>
              </a:rPr>
              <a:t>despised.</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14584513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4:11-13</a:t>
            </a:r>
          </a:p>
        </p:txBody>
      </p:sp>
      <p:sp>
        <p:nvSpPr>
          <p:cNvPr id="3" name="Content Placeholder 2"/>
          <p:cNvSpPr>
            <a:spLocks noGrp="1"/>
          </p:cNvSpPr>
          <p:nvPr>
            <p:ph idx="1"/>
          </p:nvPr>
        </p:nvSpPr>
        <p:spPr/>
        <p:txBody>
          <a:bodyPr>
            <a:normAutofit/>
          </a:bodyPr>
          <a:lstStyle/>
          <a:p>
            <a:pPr marL="0" indent="0">
              <a:buNone/>
            </a:pPr>
            <a:r>
              <a:rPr lang="en-US" sz="2800" dirty="0">
                <a:latin typeface="Arial" panose="020B0604020202020204" pitchFamily="34" charset="0"/>
              </a:rPr>
              <a:t>“Even unto this present hour we both hunger, and thirst, and are naked, and are buffeted, and have no certain </a:t>
            </a:r>
            <a:r>
              <a:rPr lang="en-US" sz="2800" dirty="0" err="1">
                <a:latin typeface="Arial" panose="020B0604020202020204" pitchFamily="34" charset="0"/>
              </a:rPr>
              <a:t>dwellingplace</a:t>
            </a:r>
            <a:r>
              <a:rPr lang="en-US" sz="2800" dirty="0">
                <a:latin typeface="Arial" panose="020B0604020202020204" pitchFamily="34" charset="0"/>
              </a:rPr>
              <a:t>; And </a:t>
            </a:r>
            <a:r>
              <a:rPr lang="en-US" sz="2800" dirty="0" err="1">
                <a:latin typeface="Arial" panose="020B0604020202020204" pitchFamily="34" charset="0"/>
              </a:rPr>
              <a:t>labour</a:t>
            </a:r>
            <a:r>
              <a:rPr lang="en-US" sz="2800" dirty="0">
                <a:latin typeface="Arial" panose="020B0604020202020204" pitchFamily="34" charset="0"/>
              </a:rPr>
              <a:t>, working with our own hands: being reviled, we bless; being persecuted, we suffer it: Being defamed, we </a:t>
            </a:r>
            <a:r>
              <a:rPr lang="en-US" sz="2800" dirty="0" err="1">
                <a:latin typeface="Arial" panose="020B0604020202020204" pitchFamily="34" charset="0"/>
              </a:rPr>
              <a:t>intreat</a:t>
            </a:r>
            <a:r>
              <a:rPr lang="en-US" sz="2800" dirty="0">
                <a:latin typeface="Arial" panose="020B0604020202020204" pitchFamily="34" charset="0"/>
              </a:rPr>
              <a:t>: we are made as the filth of the world, </a:t>
            </a:r>
            <a:r>
              <a:rPr lang="en-US" sz="2800" i="1" dirty="0">
                <a:latin typeface="Arial" panose="020B0604020202020204" pitchFamily="34" charset="0"/>
              </a:rPr>
              <a:t>and are </a:t>
            </a:r>
            <a:r>
              <a:rPr lang="en-US" sz="2800" dirty="0">
                <a:latin typeface="Arial" panose="020B0604020202020204" pitchFamily="34" charset="0"/>
              </a:rPr>
              <a:t>the </a:t>
            </a:r>
            <a:r>
              <a:rPr lang="en-US" sz="2800" dirty="0" err="1">
                <a:latin typeface="Arial" panose="020B0604020202020204" pitchFamily="34" charset="0"/>
              </a:rPr>
              <a:t>offscouring</a:t>
            </a:r>
            <a:r>
              <a:rPr lang="en-US" sz="2800" dirty="0">
                <a:latin typeface="Arial" panose="020B0604020202020204" pitchFamily="34" charset="0"/>
              </a:rPr>
              <a:t> of all things unto this day.”</a:t>
            </a:r>
            <a:endParaRPr lang="en-US" sz="2800" dirty="0"/>
          </a:p>
        </p:txBody>
      </p:sp>
    </p:spTree>
    <p:extLst>
      <p:ext uri="{BB962C8B-B14F-4D97-AF65-F5344CB8AC3E}">
        <p14:creationId xmlns:p14="http://schemas.microsoft.com/office/powerpoint/2010/main" val="9300591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4:14-16</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“I write not these things to shame you, but as my beloved sons I warn </a:t>
            </a:r>
            <a:r>
              <a:rPr lang="en-US" sz="3200" i="1" dirty="0">
                <a:latin typeface="Arial" panose="020B0604020202020204" pitchFamily="34" charset="0"/>
              </a:rPr>
              <a:t>you</a:t>
            </a:r>
            <a:r>
              <a:rPr lang="en-US" sz="3200" dirty="0">
                <a:latin typeface="Arial" panose="020B0604020202020204" pitchFamily="34" charset="0"/>
              </a:rPr>
              <a:t>.  For though ye have ten thousand instructors in Christ, yet </a:t>
            </a:r>
            <a:r>
              <a:rPr lang="en-US" sz="3200" i="1" dirty="0">
                <a:latin typeface="Arial" panose="020B0604020202020204" pitchFamily="34" charset="0"/>
              </a:rPr>
              <a:t>have ye </a:t>
            </a:r>
            <a:r>
              <a:rPr lang="en-US" sz="3200" dirty="0">
                <a:latin typeface="Arial" panose="020B0604020202020204" pitchFamily="34" charset="0"/>
              </a:rPr>
              <a:t>not many fathers: for in Christ Jesus I have begotten you through the gospel. Wherefore I beseech you, be ye followers of me.”</a:t>
            </a:r>
          </a:p>
        </p:txBody>
      </p:sp>
    </p:spTree>
    <p:extLst>
      <p:ext uri="{BB962C8B-B14F-4D97-AF65-F5344CB8AC3E}">
        <p14:creationId xmlns:p14="http://schemas.microsoft.com/office/powerpoint/2010/main" val="22464020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4:17-18</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“For this cause have I sent unto you Timotheus, who is my beloved son, and faithful in the Lord, who shall bring you into remembrance of my ways which be in Christ, as I teach every where in every church. Now some are puffed up, as though I would not come to you.</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239398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4:19-21</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“But I will come to you shortly, if the Lord will, and will know, not the speech of them which are puffed up, but the power. For the kingdom of God </a:t>
            </a:r>
            <a:r>
              <a:rPr lang="en-US" sz="3200" i="1" dirty="0">
                <a:latin typeface="Arial" panose="020B0604020202020204" pitchFamily="34" charset="0"/>
              </a:rPr>
              <a:t>is </a:t>
            </a:r>
            <a:r>
              <a:rPr lang="en-US" sz="3200" dirty="0">
                <a:latin typeface="Arial" panose="020B0604020202020204" pitchFamily="34" charset="0"/>
              </a:rPr>
              <a:t>not in word, but in power. What will ye? shall I come unto you with a rod, or in love, and </a:t>
            </a:r>
            <a:r>
              <a:rPr lang="en-US" sz="3200" i="1" dirty="0">
                <a:latin typeface="Arial" panose="020B0604020202020204" pitchFamily="34" charset="0"/>
              </a:rPr>
              <a:t>in </a:t>
            </a:r>
            <a:r>
              <a:rPr lang="en-US" sz="3200" dirty="0">
                <a:latin typeface="Arial" panose="020B0604020202020204" pitchFamily="34" charset="0"/>
              </a:rPr>
              <a:t>the spirit of meekness?”</a:t>
            </a:r>
          </a:p>
        </p:txBody>
      </p:sp>
    </p:spTree>
    <p:extLst>
      <p:ext uri="{BB962C8B-B14F-4D97-AF65-F5344CB8AC3E}">
        <p14:creationId xmlns:p14="http://schemas.microsoft.com/office/powerpoint/2010/main" val="3100216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5:1-2</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“It is reported commonly </a:t>
            </a:r>
            <a:r>
              <a:rPr lang="en-US" sz="3200" i="1" dirty="0">
                <a:latin typeface="Arial" panose="020B0604020202020204" pitchFamily="34" charset="0"/>
              </a:rPr>
              <a:t>that there is </a:t>
            </a:r>
            <a:r>
              <a:rPr lang="en-US" sz="3200" dirty="0">
                <a:latin typeface="Arial" panose="020B0604020202020204" pitchFamily="34" charset="0"/>
              </a:rPr>
              <a:t>fornication among you, and such fornication as is not so much as named among the Gentiles, that one should have his father's wife. And ye are puffed up, and have not rather mourned, that he that hath done this deed might be taken away from among you.”</a:t>
            </a:r>
            <a:endParaRPr lang="en-US" sz="3200" dirty="0"/>
          </a:p>
        </p:txBody>
      </p:sp>
    </p:spTree>
    <p:extLst>
      <p:ext uri="{BB962C8B-B14F-4D97-AF65-F5344CB8AC3E}">
        <p14:creationId xmlns:p14="http://schemas.microsoft.com/office/powerpoint/2010/main" val="32284763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5:3-4</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“For I verily, as absent in body, but present in spirit, have judged already, as though I were present, </a:t>
            </a:r>
            <a:r>
              <a:rPr lang="en-US" sz="3200" i="1" dirty="0">
                <a:latin typeface="Arial" panose="020B0604020202020204" pitchFamily="34" charset="0"/>
              </a:rPr>
              <a:t>concerning </a:t>
            </a:r>
            <a:r>
              <a:rPr lang="en-US" sz="3200" dirty="0">
                <a:latin typeface="Arial" panose="020B0604020202020204" pitchFamily="34" charset="0"/>
              </a:rPr>
              <a:t>him that hath so done this deed, In the name of our Lord Jesus Christ, when ye are gathered together, and my spirit, with the power of our Lord Jesus Christ,”</a:t>
            </a:r>
            <a:endParaRPr lang="en-US" sz="3200" dirty="0"/>
          </a:p>
        </p:txBody>
      </p:sp>
    </p:spTree>
    <p:extLst>
      <p:ext uri="{BB962C8B-B14F-4D97-AF65-F5344CB8AC3E}">
        <p14:creationId xmlns:p14="http://schemas.microsoft.com/office/powerpoint/2010/main" val="227374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Corinth?</a:t>
            </a:r>
          </a:p>
        </p:txBody>
      </p:sp>
      <p:sp>
        <p:nvSpPr>
          <p:cNvPr id="3" name="Content Placeholder 2"/>
          <p:cNvSpPr>
            <a:spLocks noGrp="1"/>
          </p:cNvSpPr>
          <p:nvPr>
            <p:ph idx="1"/>
          </p:nvPr>
        </p:nvSpPr>
        <p:spPr/>
        <p:txBody>
          <a:bodyPr>
            <a:normAutofit lnSpcReduction="10000"/>
          </a:bodyPr>
          <a:lstStyle/>
          <a:p>
            <a:r>
              <a:rPr lang="en-US" dirty="0"/>
              <a:t>1</a:t>
            </a:r>
            <a:r>
              <a:rPr lang="en-US" baseline="30000" dirty="0"/>
              <a:t>st</a:t>
            </a:r>
            <a:r>
              <a:rPr lang="en-US" dirty="0"/>
              <a:t> Greek city to accept the gladiatorial games, due to rule of the Romans. Athletes participated in the nude.*</a:t>
            </a:r>
          </a:p>
          <a:p>
            <a:r>
              <a:rPr lang="en-US" dirty="0"/>
              <a:t>1</a:t>
            </a:r>
            <a:r>
              <a:rPr lang="en-US" baseline="30000" dirty="0"/>
              <a:t>st</a:t>
            </a:r>
            <a:r>
              <a:rPr lang="en-US" dirty="0"/>
              <a:t> testament cited in Christian literature</a:t>
            </a:r>
          </a:p>
          <a:p>
            <a:pPr lvl="0">
              <a:buClr>
                <a:srgbClr val="FFFFFF"/>
              </a:buClr>
            </a:pPr>
            <a:r>
              <a:rPr lang="en-US" dirty="0">
                <a:solidFill>
                  <a:srgbClr val="FFFFFF"/>
                </a:solidFill>
              </a:rPr>
              <a:t>Destroyed by Romans in 146 BC – restored by Caesar in 46 BC</a:t>
            </a:r>
          </a:p>
          <a:p>
            <a:pPr lvl="0">
              <a:buClr>
                <a:srgbClr val="FFFFFF"/>
              </a:buClr>
            </a:pPr>
            <a:r>
              <a:rPr lang="en-US" dirty="0">
                <a:solidFill>
                  <a:srgbClr val="FFFFFF"/>
                </a:solidFill>
              </a:rPr>
              <a:t>Very gifted people (spiritual gifts as well as believers)  but steeped in paganism and idol worship – basically early Shirley </a:t>
            </a:r>
            <a:r>
              <a:rPr lang="en-US" dirty="0" err="1">
                <a:solidFill>
                  <a:srgbClr val="FFFFFF"/>
                </a:solidFill>
              </a:rPr>
              <a:t>McClains</a:t>
            </a:r>
            <a:r>
              <a:rPr lang="en-US" dirty="0">
                <a:solidFill>
                  <a:srgbClr val="FFFFFF"/>
                </a:solidFill>
              </a:rPr>
              <a:t> and Tom Cruises</a:t>
            </a:r>
          </a:p>
          <a:p>
            <a:pPr lvl="0">
              <a:buClr>
                <a:srgbClr val="FFFFFF"/>
              </a:buClr>
            </a:pPr>
            <a:r>
              <a:rPr lang="en-US" dirty="0">
                <a:solidFill>
                  <a:srgbClr val="FFFFFF"/>
                </a:solidFill>
              </a:rPr>
              <a:t>Due to their specific problems and disputes among each other Paul  often uses the phrase ‘</a:t>
            </a:r>
            <a:r>
              <a:rPr lang="en-US" dirty="0" err="1">
                <a:solidFill>
                  <a:srgbClr val="FFFFFF"/>
                </a:solidFill>
              </a:rPr>
              <a:t>peri</a:t>
            </a:r>
            <a:r>
              <a:rPr lang="en-US" dirty="0">
                <a:solidFill>
                  <a:srgbClr val="FFFFFF"/>
                </a:solidFill>
              </a:rPr>
              <a:t> di’ (now concerning…) The Corinthians were the quintessential examples of ‘what if this happens?’</a:t>
            </a:r>
          </a:p>
          <a:p>
            <a:endParaRPr lang="en-US" dirty="0"/>
          </a:p>
        </p:txBody>
      </p:sp>
    </p:spTree>
    <p:extLst>
      <p:ext uri="{BB962C8B-B14F-4D97-AF65-F5344CB8AC3E}">
        <p14:creationId xmlns:p14="http://schemas.microsoft.com/office/powerpoint/2010/main" val="404076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5:5-6</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600" dirty="0">
                <a:latin typeface="Arial" panose="020B0604020202020204" pitchFamily="34" charset="0"/>
              </a:rPr>
              <a:t>“To deliver such an one unto Satan for the destruction of the flesh, that the spirit may be saved in the day of the Lord Jesus. Your glorying </a:t>
            </a:r>
            <a:r>
              <a:rPr lang="en-US" sz="3600" i="1" dirty="0">
                <a:latin typeface="Arial" panose="020B0604020202020204" pitchFamily="34" charset="0"/>
              </a:rPr>
              <a:t>is </a:t>
            </a:r>
            <a:r>
              <a:rPr lang="en-US" sz="3600" dirty="0">
                <a:latin typeface="Arial" panose="020B0604020202020204" pitchFamily="34" charset="0"/>
              </a:rPr>
              <a:t>not good. Know ye not that a little leaven </a:t>
            </a:r>
            <a:r>
              <a:rPr lang="en-US" sz="3600" dirty="0" err="1">
                <a:latin typeface="Arial" panose="020B0604020202020204" pitchFamily="34" charset="0"/>
              </a:rPr>
              <a:t>leaveneth</a:t>
            </a:r>
            <a:r>
              <a:rPr lang="en-US" sz="3600" dirty="0">
                <a:latin typeface="Arial" panose="020B0604020202020204" pitchFamily="34" charset="0"/>
              </a:rPr>
              <a:t> the whole lump?</a:t>
            </a:r>
            <a:r>
              <a:rPr lang="en-US" sz="3600" dirty="0"/>
              <a:t>”</a:t>
            </a:r>
            <a:endParaRPr lang="en-US" sz="3600" dirty="0">
              <a:latin typeface="Arial" panose="020B0604020202020204" pitchFamily="34" charset="0"/>
            </a:endParaRPr>
          </a:p>
        </p:txBody>
      </p:sp>
    </p:spTree>
    <p:extLst>
      <p:ext uri="{BB962C8B-B14F-4D97-AF65-F5344CB8AC3E}">
        <p14:creationId xmlns:p14="http://schemas.microsoft.com/office/powerpoint/2010/main" val="10864376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5:7-8</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“Purge out therefore the old leaven, that ye may be a new lump, as ye are unleavened. For even Christ our </a:t>
            </a:r>
            <a:r>
              <a:rPr lang="en-US" sz="3200" dirty="0" err="1">
                <a:latin typeface="Arial" panose="020B0604020202020204" pitchFamily="34" charset="0"/>
              </a:rPr>
              <a:t>passover</a:t>
            </a:r>
            <a:r>
              <a:rPr lang="en-US" sz="3200" dirty="0">
                <a:latin typeface="Arial" panose="020B0604020202020204" pitchFamily="34" charset="0"/>
              </a:rPr>
              <a:t> is sacrificed for us: Therefore let us keep the feast, not with old leaven, neither with the leaven of malice and wickedness; but with the unleavened </a:t>
            </a:r>
            <a:r>
              <a:rPr lang="en-US" sz="3200" i="1" dirty="0">
                <a:latin typeface="Arial" panose="020B0604020202020204" pitchFamily="34" charset="0"/>
              </a:rPr>
              <a:t>bread </a:t>
            </a:r>
            <a:r>
              <a:rPr lang="en-US" sz="3200" dirty="0">
                <a:latin typeface="Arial" panose="020B0604020202020204" pitchFamily="34" charset="0"/>
              </a:rPr>
              <a:t>of sincerity and truth.</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33876899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5:9-10</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600" dirty="0">
                <a:latin typeface="Arial" panose="020B0604020202020204" pitchFamily="34" charset="0"/>
              </a:rPr>
              <a:t>“I wrote unto you in an epistle not to company with fornicators: Yet not altogether with the fornicators of this world, or with the covetous, or </a:t>
            </a:r>
            <a:r>
              <a:rPr lang="en-US" sz="3600" dirty="0" err="1">
                <a:latin typeface="Arial" panose="020B0604020202020204" pitchFamily="34" charset="0"/>
              </a:rPr>
              <a:t>extortioners</a:t>
            </a:r>
            <a:r>
              <a:rPr lang="en-US" sz="3600" dirty="0">
                <a:latin typeface="Arial" panose="020B0604020202020204" pitchFamily="34" charset="0"/>
              </a:rPr>
              <a:t>, or with idolaters; for then must ye needs go out of the world.”</a:t>
            </a:r>
            <a:endParaRPr lang="en-US" sz="3600" dirty="0"/>
          </a:p>
        </p:txBody>
      </p:sp>
    </p:spTree>
    <p:extLst>
      <p:ext uri="{BB962C8B-B14F-4D97-AF65-F5344CB8AC3E}">
        <p14:creationId xmlns:p14="http://schemas.microsoft.com/office/powerpoint/2010/main" val="41094837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5:11-13</a:t>
            </a:r>
          </a:p>
        </p:txBody>
      </p:sp>
      <p:sp>
        <p:nvSpPr>
          <p:cNvPr id="3" name="Content Placeholder 2"/>
          <p:cNvSpPr>
            <a:spLocks noGrp="1"/>
          </p:cNvSpPr>
          <p:nvPr>
            <p:ph idx="1"/>
          </p:nvPr>
        </p:nvSpPr>
        <p:spPr/>
        <p:txBody>
          <a:bodyPr>
            <a:normAutofit/>
          </a:bodyPr>
          <a:lstStyle/>
          <a:p>
            <a:pPr marL="0" indent="0">
              <a:buNone/>
            </a:pPr>
            <a:r>
              <a:rPr lang="en-US" sz="2800" dirty="0">
                <a:latin typeface="Arial" panose="020B0604020202020204" pitchFamily="34" charset="0"/>
              </a:rPr>
              <a:t>“But now I have written unto you not to keep company, if any man that is called a brother be a fornicator, or covetous, or an idolater, or a </a:t>
            </a:r>
            <a:r>
              <a:rPr lang="en-US" sz="2800" dirty="0" err="1">
                <a:latin typeface="Arial" panose="020B0604020202020204" pitchFamily="34" charset="0"/>
              </a:rPr>
              <a:t>railer</a:t>
            </a:r>
            <a:r>
              <a:rPr lang="en-US" sz="2800" dirty="0">
                <a:latin typeface="Arial" panose="020B0604020202020204" pitchFamily="34" charset="0"/>
              </a:rPr>
              <a:t>, or a drunkard, or an </a:t>
            </a:r>
            <a:r>
              <a:rPr lang="en-US" sz="2800" dirty="0" err="1">
                <a:latin typeface="Arial" panose="020B0604020202020204" pitchFamily="34" charset="0"/>
              </a:rPr>
              <a:t>extortioner</a:t>
            </a:r>
            <a:r>
              <a:rPr lang="en-US" sz="2800" dirty="0">
                <a:latin typeface="Arial" panose="020B0604020202020204" pitchFamily="34" charset="0"/>
              </a:rPr>
              <a:t>; with such an one no not to eat. For what have I to do to judge them also that are without? do not ye judge them that are within? But them that are without God </a:t>
            </a:r>
            <a:r>
              <a:rPr lang="en-US" sz="2800" dirty="0" err="1">
                <a:latin typeface="Arial" panose="020B0604020202020204" pitchFamily="34" charset="0"/>
              </a:rPr>
              <a:t>judgeth</a:t>
            </a:r>
            <a:r>
              <a:rPr lang="en-US" sz="2800" dirty="0">
                <a:latin typeface="Arial" panose="020B0604020202020204" pitchFamily="34" charset="0"/>
              </a:rPr>
              <a:t>. Therefore put away from among yourselves that wicked person.”</a:t>
            </a:r>
            <a:endParaRPr lang="en-US" sz="2800" dirty="0"/>
          </a:p>
        </p:txBody>
      </p:sp>
    </p:spTree>
    <p:extLst>
      <p:ext uri="{BB962C8B-B14F-4D97-AF65-F5344CB8AC3E}">
        <p14:creationId xmlns:p14="http://schemas.microsoft.com/office/powerpoint/2010/main" val="23546856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6:1-2</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“Dare any of you, having a matter against another, go to law before the unjust, and not before the saints? Do ye not know that the saints shall judge the world? and if the world shall be judged by you, are ye unworthy to judge the smallest matters?</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3206170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1Corinthians 6:3-5</a:t>
            </a:r>
          </a:p>
        </p:txBody>
      </p:sp>
      <p:sp>
        <p:nvSpPr>
          <p:cNvPr id="3" name="Content Placeholder 2"/>
          <p:cNvSpPr>
            <a:spLocks noGrp="1"/>
          </p:cNvSpPr>
          <p:nvPr>
            <p:ph idx="1"/>
          </p:nvPr>
        </p:nvSpPr>
        <p:spPr/>
        <p:txBody>
          <a:bodyPr>
            <a:noAutofit/>
          </a:bodyPr>
          <a:lstStyle/>
          <a:p>
            <a:pPr marL="0" indent="0">
              <a:buNone/>
            </a:pPr>
            <a:r>
              <a:rPr lang="en-US" sz="3200" dirty="0">
                <a:latin typeface="Arial" panose="020B0604020202020204" pitchFamily="34" charset="0"/>
              </a:rPr>
              <a:t> “ Know ye not that we shall judge angels? how much more things that pertain to this life? If then ye have judgments of things pertaining to this life, set them to judge who are least esteemed in the church. I speak to your shame. Is it so, that there is not a wise man among you? no, not one that shall be able to judge between his brethren?”</a:t>
            </a:r>
          </a:p>
        </p:txBody>
      </p:sp>
    </p:spTree>
    <p:extLst>
      <p:ext uri="{BB962C8B-B14F-4D97-AF65-F5344CB8AC3E}">
        <p14:creationId xmlns:p14="http://schemas.microsoft.com/office/powerpoint/2010/main" val="1555490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6:6-8</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“But brother </a:t>
            </a:r>
            <a:r>
              <a:rPr lang="en-US" sz="3200" dirty="0" err="1">
                <a:latin typeface="Arial" panose="020B0604020202020204" pitchFamily="34" charset="0"/>
              </a:rPr>
              <a:t>goeth</a:t>
            </a:r>
            <a:r>
              <a:rPr lang="en-US" sz="3200" dirty="0">
                <a:latin typeface="Arial" panose="020B0604020202020204" pitchFamily="34" charset="0"/>
              </a:rPr>
              <a:t> to law with brother, and that before the unbelievers.  Now therefore there is utterly a fault among you, because ye go to law one with another. Why do ye not rather take wrong? why do ye not rather </a:t>
            </a:r>
            <a:r>
              <a:rPr lang="en-US" sz="3200" i="1" dirty="0">
                <a:latin typeface="Arial" panose="020B0604020202020204" pitchFamily="34" charset="0"/>
              </a:rPr>
              <a:t>suffer yourselves to </a:t>
            </a:r>
            <a:r>
              <a:rPr lang="en-US" sz="3200" dirty="0">
                <a:latin typeface="Arial" panose="020B0604020202020204" pitchFamily="34" charset="0"/>
              </a:rPr>
              <a:t>be defrauded? Nay, ye do wrong, and defraud, and that </a:t>
            </a:r>
            <a:r>
              <a:rPr lang="en-US" sz="3200" i="1" dirty="0">
                <a:latin typeface="Arial" panose="020B0604020202020204" pitchFamily="34" charset="0"/>
              </a:rPr>
              <a:t>your </a:t>
            </a:r>
            <a:r>
              <a:rPr lang="en-US" sz="3200" dirty="0">
                <a:latin typeface="Arial" panose="020B0604020202020204" pitchFamily="34" charset="0"/>
              </a:rPr>
              <a:t>brethren.”</a:t>
            </a:r>
            <a:endParaRPr lang="en-US" sz="3200" dirty="0"/>
          </a:p>
        </p:txBody>
      </p:sp>
    </p:spTree>
    <p:extLst>
      <p:ext uri="{BB962C8B-B14F-4D97-AF65-F5344CB8AC3E}">
        <p14:creationId xmlns:p14="http://schemas.microsoft.com/office/powerpoint/2010/main" val="39935838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6:9-10</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Know ye not that the unrighteous shall not inherit the kingdom of God? Be not deceived: neither fornicators, nor idolaters, nor adulterers, nor effeminate, nor abusers of themselves with mankind, Nor thieves, nor covetous, nor drunkards, nor revilers, nor </a:t>
            </a:r>
            <a:r>
              <a:rPr lang="en-US" sz="3200" dirty="0" err="1">
                <a:latin typeface="Arial" panose="020B0604020202020204" pitchFamily="34" charset="0"/>
              </a:rPr>
              <a:t>extortioners</a:t>
            </a:r>
            <a:r>
              <a:rPr lang="en-US" sz="3200" dirty="0">
                <a:latin typeface="Arial" panose="020B0604020202020204" pitchFamily="34" charset="0"/>
              </a:rPr>
              <a:t>, shall inherit the kingdom of God.”</a:t>
            </a:r>
            <a:endParaRPr lang="en-US" sz="3200" dirty="0"/>
          </a:p>
        </p:txBody>
      </p:sp>
    </p:spTree>
    <p:extLst>
      <p:ext uri="{BB962C8B-B14F-4D97-AF65-F5344CB8AC3E}">
        <p14:creationId xmlns:p14="http://schemas.microsoft.com/office/powerpoint/2010/main" val="34311970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6:11-12</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“And such were some of you: but ye are washed, but ye are sanctified, but ye are justified in the name of the Lord Jesus, and by the Spirit of our God. All things are lawful unto me, but all things are not expedient: all things are lawful for me, but I will not be brought under the power of any.</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23127403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6:13-14</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“Meats for the belly, and the belly for meats: but God shall destroy both it and them. Now the body </a:t>
            </a:r>
            <a:r>
              <a:rPr lang="en-US" sz="3200" i="1" dirty="0">
                <a:latin typeface="Arial" panose="020B0604020202020204" pitchFamily="34" charset="0"/>
              </a:rPr>
              <a:t>is </a:t>
            </a:r>
            <a:r>
              <a:rPr lang="en-US" sz="3200" dirty="0">
                <a:latin typeface="Arial" panose="020B0604020202020204" pitchFamily="34" charset="0"/>
              </a:rPr>
              <a:t>not for fornication, but for the Lord; and the Lord for the body. And God hath both raised up the Lord, and will also raise up us by his own power.”</a:t>
            </a:r>
            <a:endParaRPr lang="en-US" sz="3200" dirty="0"/>
          </a:p>
        </p:txBody>
      </p:sp>
    </p:spTree>
    <p:extLst>
      <p:ext uri="{BB962C8B-B14F-4D97-AF65-F5344CB8AC3E}">
        <p14:creationId xmlns:p14="http://schemas.microsoft.com/office/powerpoint/2010/main" val="1084025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1:1</a:t>
            </a:r>
          </a:p>
        </p:txBody>
      </p:sp>
      <p:sp>
        <p:nvSpPr>
          <p:cNvPr id="3" name="Content Placeholder 2"/>
          <p:cNvSpPr>
            <a:spLocks noGrp="1"/>
          </p:cNvSpPr>
          <p:nvPr>
            <p:ph idx="1"/>
          </p:nvPr>
        </p:nvSpPr>
        <p:spPr/>
        <p:txBody>
          <a:bodyPr>
            <a:normAutofit/>
          </a:bodyPr>
          <a:lstStyle/>
          <a:p>
            <a:r>
              <a:rPr lang="en-US" sz="2400" dirty="0"/>
              <a:t>Paul – his Roman name (small, little) – </a:t>
            </a:r>
            <a:r>
              <a:rPr lang="en-US" sz="2400" dirty="0" err="1"/>
              <a:t>Sha’ul</a:t>
            </a:r>
            <a:r>
              <a:rPr lang="en-US" sz="2400" dirty="0"/>
              <a:t> (to desire) Acts 13:9 Saul ALSO called Paul, not instead of Saul.</a:t>
            </a:r>
          </a:p>
          <a:p>
            <a:r>
              <a:rPr lang="en-US" sz="2400" dirty="0"/>
              <a:t>Called a sent one – </a:t>
            </a:r>
            <a:r>
              <a:rPr lang="en-US" sz="2400" dirty="0" err="1"/>
              <a:t>shaliyach</a:t>
            </a:r>
            <a:r>
              <a:rPr lang="en-US" sz="2400" dirty="0"/>
              <a:t> – </a:t>
            </a:r>
            <a:r>
              <a:rPr lang="en-US" sz="2400" dirty="0" err="1"/>
              <a:t>apostolos</a:t>
            </a:r>
            <a:r>
              <a:rPr lang="en-US" sz="2400" dirty="0"/>
              <a:t> – Paul’s use of the word called is significant – </a:t>
            </a:r>
            <a:r>
              <a:rPr lang="en-US" sz="2400" i="1" dirty="0" err="1"/>
              <a:t>kleytos</a:t>
            </a:r>
            <a:r>
              <a:rPr lang="en-US" sz="2400" i="1" dirty="0"/>
              <a:t>/</a:t>
            </a:r>
            <a:r>
              <a:rPr lang="en-US" sz="2400" i="1" dirty="0" err="1"/>
              <a:t>qara</a:t>
            </a:r>
            <a:r>
              <a:rPr lang="en-US" sz="2400" i="1" dirty="0"/>
              <a:t>’ – </a:t>
            </a:r>
            <a:r>
              <a:rPr lang="en-US" sz="2400" dirty="0"/>
              <a:t>words used by Peter, James, writer (s) of Hebrews, John, and Luke (Acts)</a:t>
            </a:r>
          </a:p>
          <a:p>
            <a:r>
              <a:rPr lang="en-US" sz="2400" dirty="0"/>
              <a:t>Through the will – </a:t>
            </a:r>
            <a:r>
              <a:rPr lang="en-US" sz="2400" dirty="0" err="1"/>
              <a:t>dia</a:t>
            </a:r>
            <a:r>
              <a:rPr lang="en-US" sz="2400" dirty="0"/>
              <a:t> </a:t>
            </a:r>
            <a:r>
              <a:rPr lang="en-US" sz="2400" dirty="0" err="1"/>
              <a:t>thel</a:t>
            </a:r>
            <a:r>
              <a:rPr lang="en-US" sz="2400" b="1" u="sng" dirty="0" err="1"/>
              <a:t>ey</a:t>
            </a:r>
            <a:r>
              <a:rPr lang="en-US" sz="2400" dirty="0" err="1"/>
              <a:t>matos</a:t>
            </a:r>
            <a:r>
              <a:rPr lang="en-US" sz="2400" dirty="0"/>
              <a:t> -  </a:t>
            </a:r>
            <a:r>
              <a:rPr lang="en-US" sz="2400" dirty="0" err="1"/>
              <a:t>biretzon</a:t>
            </a:r>
            <a:r>
              <a:rPr lang="en-US" sz="2400" dirty="0"/>
              <a:t> – </a:t>
            </a:r>
            <a:r>
              <a:rPr lang="en-US" sz="2400" dirty="0" err="1"/>
              <a:t>ratzon</a:t>
            </a:r>
            <a:r>
              <a:rPr lang="en-US" sz="2400" dirty="0"/>
              <a:t> – pleasure, favor – </a:t>
            </a:r>
            <a:r>
              <a:rPr lang="en-US" sz="2400" dirty="0" err="1"/>
              <a:t>Mishlei</a:t>
            </a:r>
            <a:r>
              <a:rPr lang="en-US" sz="2400" dirty="0"/>
              <a:t> 8:35</a:t>
            </a:r>
          </a:p>
        </p:txBody>
      </p:sp>
    </p:spTree>
    <p:extLst>
      <p:ext uri="{BB962C8B-B14F-4D97-AF65-F5344CB8AC3E}">
        <p14:creationId xmlns:p14="http://schemas.microsoft.com/office/powerpoint/2010/main" val="22192006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6:15-17</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“Know ye not that your bodies are the members of Christ? shall I then take the members of Christ, and make </a:t>
            </a:r>
            <a:r>
              <a:rPr lang="en-US" sz="3200" i="1" dirty="0">
                <a:latin typeface="Arial" panose="020B0604020202020204" pitchFamily="34" charset="0"/>
              </a:rPr>
              <a:t>them </a:t>
            </a:r>
            <a:r>
              <a:rPr lang="en-US" sz="3200" dirty="0">
                <a:latin typeface="Arial" panose="020B0604020202020204" pitchFamily="34" charset="0"/>
              </a:rPr>
              <a:t>the members of an harlot? God forbid. What? know ye not that he which is joined to an harlot is one body? for two, </a:t>
            </a:r>
            <a:r>
              <a:rPr lang="en-US" sz="3200" dirty="0" err="1">
                <a:latin typeface="Arial" panose="020B0604020202020204" pitchFamily="34" charset="0"/>
              </a:rPr>
              <a:t>saith</a:t>
            </a:r>
            <a:r>
              <a:rPr lang="en-US" sz="3200" dirty="0">
                <a:latin typeface="Arial" panose="020B0604020202020204" pitchFamily="34" charset="0"/>
              </a:rPr>
              <a:t> he, shall be one flesh. But he that is joined unto the Lord is one spirit.”</a:t>
            </a:r>
            <a:endParaRPr lang="en-US" sz="3200" dirty="0"/>
          </a:p>
        </p:txBody>
      </p:sp>
    </p:spTree>
    <p:extLst>
      <p:ext uri="{BB962C8B-B14F-4D97-AF65-F5344CB8AC3E}">
        <p14:creationId xmlns:p14="http://schemas.microsoft.com/office/powerpoint/2010/main" val="17881304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6:18-20</a:t>
            </a:r>
          </a:p>
        </p:txBody>
      </p:sp>
      <p:sp>
        <p:nvSpPr>
          <p:cNvPr id="3" name="Content Placeholder 2"/>
          <p:cNvSpPr>
            <a:spLocks noGrp="1"/>
          </p:cNvSpPr>
          <p:nvPr>
            <p:ph idx="1"/>
          </p:nvPr>
        </p:nvSpPr>
        <p:spPr/>
        <p:txBody>
          <a:bodyPr/>
          <a:lstStyle/>
          <a:p>
            <a:pPr marL="0" indent="0">
              <a:buNone/>
            </a:pPr>
            <a:r>
              <a:rPr lang="en-US" sz="2800" dirty="0">
                <a:latin typeface="Arial" panose="020B0604020202020204" pitchFamily="34" charset="0"/>
              </a:rPr>
              <a:t>“Flee fornication. Every sin that a man doeth is without the body; but he that </a:t>
            </a:r>
            <a:r>
              <a:rPr lang="en-US" sz="2800" dirty="0" err="1">
                <a:latin typeface="Arial" panose="020B0604020202020204" pitchFamily="34" charset="0"/>
              </a:rPr>
              <a:t>committeth</a:t>
            </a:r>
            <a:r>
              <a:rPr lang="en-US" sz="2800" dirty="0">
                <a:latin typeface="Arial" panose="020B0604020202020204" pitchFamily="34" charset="0"/>
              </a:rPr>
              <a:t> fornication </a:t>
            </a:r>
            <a:r>
              <a:rPr lang="en-US" sz="2800" dirty="0" err="1">
                <a:latin typeface="Arial" panose="020B0604020202020204" pitchFamily="34" charset="0"/>
              </a:rPr>
              <a:t>sinneth</a:t>
            </a:r>
            <a:r>
              <a:rPr lang="en-US" sz="2800" dirty="0">
                <a:latin typeface="Arial" panose="020B0604020202020204" pitchFamily="34" charset="0"/>
              </a:rPr>
              <a:t> against his own body.  What? know ye not that your body is the temple of the Holy Ghost </a:t>
            </a:r>
            <a:r>
              <a:rPr lang="en-US" sz="2800" i="1" dirty="0">
                <a:latin typeface="Arial" panose="020B0604020202020204" pitchFamily="34" charset="0"/>
              </a:rPr>
              <a:t>which is </a:t>
            </a:r>
            <a:r>
              <a:rPr lang="en-US" sz="2800" dirty="0">
                <a:latin typeface="Arial" panose="020B0604020202020204" pitchFamily="34" charset="0"/>
              </a:rPr>
              <a:t>in you, which ye have of God, and ye are not your own?  For ye are bought with a price: therefore glorify God in your body, and in your spirit, which are God's.”</a:t>
            </a:r>
          </a:p>
          <a:p>
            <a:endParaRPr lang="en-US" dirty="0"/>
          </a:p>
          <a:p>
            <a:pPr marL="0" indent="0">
              <a:buNone/>
            </a:pPr>
            <a:endParaRPr lang="en-US" dirty="0"/>
          </a:p>
        </p:txBody>
      </p:sp>
    </p:spTree>
    <p:extLst>
      <p:ext uri="{BB962C8B-B14F-4D97-AF65-F5344CB8AC3E}">
        <p14:creationId xmlns:p14="http://schemas.microsoft.com/office/powerpoint/2010/main" val="42649378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7:1-2</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600" dirty="0">
                <a:latin typeface="Arial" panose="020B0604020202020204" pitchFamily="34" charset="0"/>
              </a:rPr>
              <a:t>“Now concerning the things whereof ye wrote unto me: </a:t>
            </a:r>
            <a:r>
              <a:rPr lang="en-US" sz="3600" i="1" dirty="0">
                <a:latin typeface="Arial" panose="020B0604020202020204" pitchFamily="34" charset="0"/>
              </a:rPr>
              <a:t>It is </a:t>
            </a:r>
            <a:r>
              <a:rPr lang="en-US" sz="3600" dirty="0">
                <a:latin typeface="Arial" panose="020B0604020202020204" pitchFamily="34" charset="0"/>
              </a:rPr>
              <a:t>good for a man not to touch a woman. Nevertheless, </a:t>
            </a:r>
            <a:r>
              <a:rPr lang="en-US" sz="3600" i="1" dirty="0">
                <a:latin typeface="Arial" panose="020B0604020202020204" pitchFamily="34" charset="0"/>
              </a:rPr>
              <a:t>to avoid </a:t>
            </a:r>
            <a:r>
              <a:rPr lang="en-US" sz="3600" dirty="0">
                <a:latin typeface="Arial" panose="020B0604020202020204" pitchFamily="34" charset="0"/>
              </a:rPr>
              <a:t>fornication, let every man have his own wife, and let every woman have her own husband.”</a:t>
            </a:r>
            <a:endParaRPr lang="en-US" sz="3600" dirty="0"/>
          </a:p>
        </p:txBody>
      </p:sp>
    </p:spTree>
    <p:extLst>
      <p:ext uri="{BB962C8B-B14F-4D97-AF65-F5344CB8AC3E}">
        <p14:creationId xmlns:p14="http://schemas.microsoft.com/office/powerpoint/2010/main" val="3514231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7:3-4</a:t>
            </a:r>
          </a:p>
        </p:txBody>
      </p:sp>
      <p:sp>
        <p:nvSpPr>
          <p:cNvPr id="3" name="Content Placeholder 2"/>
          <p:cNvSpPr>
            <a:spLocks noGrp="1"/>
          </p:cNvSpPr>
          <p:nvPr>
            <p:ph idx="1"/>
          </p:nvPr>
        </p:nvSpPr>
        <p:spPr/>
        <p:txBody>
          <a:bodyPr>
            <a:normAutofit fontScale="92500"/>
          </a:bodyPr>
          <a:lstStyle/>
          <a:p>
            <a:pPr marL="0" indent="0">
              <a:buNone/>
            </a:pPr>
            <a:r>
              <a:rPr lang="en-US" dirty="0">
                <a:latin typeface="Arial" panose="020B0604020202020204" pitchFamily="34" charset="0"/>
              </a:rPr>
              <a:t> </a:t>
            </a:r>
            <a:r>
              <a:rPr lang="en-US" sz="3600" dirty="0">
                <a:latin typeface="Arial" panose="020B0604020202020204" pitchFamily="34" charset="0"/>
              </a:rPr>
              <a:t>“Let the husband render unto the wife due benevolence: and likewise also the wife unto the husband. The wife hath not power of her own body, but the husband: and likewise also the husband hath not power of his own body, but the wife.”</a:t>
            </a:r>
            <a:endParaRPr lang="en-US" sz="3600" dirty="0"/>
          </a:p>
        </p:txBody>
      </p:sp>
    </p:spTree>
    <p:extLst>
      <p:ext uri="{BB962C8B-B14F-4D97-AF65-F5344CB8AC3E}">
        <p14:creationId xmlns:p14="http://schemas.microsoft.com/office/powerpoint/2010/main" val="42804436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7:5-6</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“Defraud ye not one the other, except </a:t>
            </a:r>
            <a:r>
              <a:rPr lang="en-US" sz="3200" i="1" dirty="0">
                <a:latin typeface="Arial" panose="020B0604020202020204" pitchFamily="34" charset="0"/>
              </a:rPr>
              <a:t>it be </a:t>
            </a:r>
            <a:r>
              <a:rPr lang="en-US" sz="3200" dirty="0">
                <a:latin typeface="Arial" panose="020B0604020202020204" pitchFamily="34" charset="0"/>
              </a:rPr>
              <a:t>with consent for a time, that ye may give yourselves to fasting and prayer; and come together again, that Satan tempt you not for your incontinency.  But I speak this by permission, </a:t>
            </a:r>
            <a:r>
              <a:rPr lang="en-US" sz="3200" i="1" dirty="0">
                <a:latin typeface="Arial" panose="020B0604020202020204" pitchFamily="34" charset="0"/>
              </a:rPr>
              <a:t>and </a:t>
            </a:r>
            <a:r>
              <a:rPr lang="en-US" sz="3200" dirty="0">
                <a:latin typeface="Arial" panose="020B0604020202020204" pitchFamily="34" charset="0"/>
              </a:rPr>
              <a:t>not of commandment</a:t>
            </a:r>
            <a:r>
              <a:rPr lang="en-US" dirty="0">
                <a:latin typeface="Arial" panose="020B0604020202020204" pitchFamily="34" charset="0"/>
              </a:rPr>
              <a:t>.</a:t>
            </a:r>
            <a:r>
              <a:rPr lang="en-US" dirty="0"/>
              <a:t>”</a:t>
            </a:r>
            <a:endParaRPr lang="en-US" dirty="0">
              <a:latin typeface="Arial" panose="020B0604020202020204" pitchFamily="34" charset="0"/>
            </a:endParaRPr>
          </a:p>
        </p:txBody>
      </p:sp>
    </p:spTree>
    <p:extLst>
      <p:ext uri="{BB962C8B-B14F-4D97-AF65-F5344CB8AC3E}">
        <p14:creationId xmlns:p14="http://schemas.microsoft.com/office/powerpoint/2010/main" val="28939433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7:7-9</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“For I would that all men were even as I myself. But every man hath his proper gift of God, one after this manner, and another after that. I say therefore to the unmarried and widows, It is good for them if they abide even as I. But if they cannot contain, let them marry: for it is better to marry than to burn.</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2746661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7:10-11</a:t>
            </a:r>
          </a:p>
        </p:txBody>
      </p:sp>
      <p:sp>
        <p:nvSpPr>
          <p:cNvPr id="3" name="Content Placeholder 2"/>
          <p:cNvSpPr>
            <a:spLocks noGrp="1"/>
          </p:cNvSpPr>
          <p:nvPr>
            <p:ph idx="1"/>
          </p:nvPr>
        </p:nvSpPr>
        <p:spPr/>
        <p:txBody>
          <a:bodyPr>
            <a:normAutofit/>
          </a:bodyPr>
          <a:lstStyle/>
          <a:p>
            <a:pPr marL="0" indent="0">
              <a:buNone/>
            </a:pPr>
            <a:r>
              <a:rPr lang="en-US" sz="3600" dirty="0">
                <a:latin typeface="Arial" panose="020B0604020202020204" pitchFamily="34" charset="0"/>
              </a:rPr>
              <a:t> “And unto the married I command, </a:t>
            </a:r>
            <a:r>
              <a:rPr lang="en-US" sz="3600" i="1" dirty="0">
                <a:latin typeface="Arial" panose="020B0604020202020204" pitchFamily="34" charset="0"/>
              </a:rPr>
              <a:t>yet </a:t>
            </a:r>
            <a:r>
              <a:rPr lang="en-US" sz="3600" dirty="0">
                <a:latin typeface="Arial" panose="020B0604020202020204" pitchFamily="34" charset="0"/>
              </a:rPr>
              <a:t>not I, but the Lord, Let not the wife depart from </a:t>
            </a:r>
            <a:r>
              <a:rPr lang="en-US" sz="3600" i="1" dirty="0">
                <a:latin typeface="Arial" panose="020B0604020202020204" pitchFamily="34" charset="0"/>
              </a:rPr>
              <a:t>her </a:t>
            </a:r>
            <a:r>
              <a:rPr lang="en-US" sz="3600" dirty="0">
                <a:latin typeface="Arial" panose="020B0604020202020204" pitchFamily="34" charset="0"/>
              </a:rPr>
              <a:t>husband.  But and if she depart, let her remain unmarried, or be reconciled to </a:t>
            </a:r>
            <a:r>
              <a:rPr lang="en-US" sz="3600" i="1" dirty="0">
                <a:latin typeface="Arial" panose="020B0604020202020204" pitchFamily="34" charset="0"/>
              </a:rPr>
              <a:t>her </a:t>
            </a:r>
            <a:r>
              <a:rPr lang="en-US" sz="3600" dirty="0">
                <a:latin typeface="Arial" panose="020B0604020202020204" pitchFamily="34" charset="0"/>
              </a:rPr>
              <a:t>husband: and let not the husband put away </a:t>
            </a:r>
            <a:r>
              <a:rPr lang="en-US" sz="3600" i="1" dirty="0">
                <a:latin typeface="Arial" panose="020B0604020202020204" pitchFamily="34" charset="0"/>
              </a:rPr>
              <a:t>his </a:t>
            </a:r>
            <a:r>
              <a:rPr lang="en-US" sz="3600" dirty="0">
                <a:latin typeface="Arial" panose="020B0604020202020204" pitchFamily="34" charset="0"/>
              </a:rPr>
              <a:t>wife.”</a:t>
            </a:r>
            <a:endParaRPr lang="en-US" sz="3600" dirty="0"/>
          </a:p>
        </p:txBody>
      </p:sp>
    </p:spTree>
    <p:extLst>
      <p:ext uri="{BB962C8B-B14F-4D97-AF65-F5344CB8AC3E}">
        <p14:creationId xmlns:p14="http://schemas.microsoft.com/office/powerpoint/2010/main" val="17819025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7:12-13</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“But to the rest speak I, not the Lord: If any brother hath a wife that believeth not, and she be pleased to dwell with him, let him not put her away. And the woman which hath an husband that believeth not, and if he be pleased to dwell with her, let her not leave him.”</a:t>
            </a:r>
          </a:p>
        </p:txBody>
      </p:sp>
    </p:spTree>
    <p:extLst>
      <p:ext uri="{BB962C8B-B14F-4D97-AF65-F5344CB8AC3E}">
        <p14:creationId xmlns:p14="http://schemas.microsoft.com/office/powerpoint/2010/main" val="30128161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7:14-15</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“For the unbelieving husband is sanctified by the wife, and the unbelieving wife is sanctified by the husband: else were your children unclean; but now are they holy.  But if the unbelieving depart, let him depart. A brother or a sister is not under bondage in such </a:t>
            </a:r>
            <a:r>
              <a:rPr lang="en-US" sz="3200" i="1" dirty="0">
                <a:latin typeface="Arial" panose="020B0604020202020204" pitchFamily="34" charset="0"/>
              </a:rPr>
              <a:t>cases</a:t>
            </a:r>
            <a:r>
              <a:rPr lang="en-US" sz="3200" dirty="0">
                <a:latin typeface="Arial" panose="020B0604020202020204" pitchFamily="34" charset="0"/>
              </a:rPr>
              <a:t>: but God hath called us to peace.</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19004874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7:16-17</a:t>
            </a:r>
          </a:p>
        </p:txBody>
      </p:sp>
      <p:sp>
        <p:nvSpPr>
          <p:cNvPr id="3" name="Content Placeholder 2"/>
          <p:cNvSpPr>
            <a:spLocks noGrp="1"/>
          </p:cNvSpPr>
          <p:nvPr>
            <p:ph idx="1"/>
          </p:nvPr>
        </p:nvSpPr>
        <p:spPr/>
        <p:txBody>
          <a:bodyPr>
            <a:noAutofit/>
          </a:bodyPr>
          <a:lstStyle/>
          <a:p>
            <a:pPr marL="0" indent="0">
              <a:buNone/>
            </a:pPr>
            <a:r>
              <a:rPr lang="en-US" sz="3600" dirty="0">
                <a:latin typeface="Arial" panose="020B0604020202020204" pitchFamily="34" charset="0"/>
              </a:rPr>
              <a:t> “ For what </a:t>
            </a:r>
            <a:r>
              <a:rPr lang="en-US" sz="3600" dirty="0" err="1">
                <a:latin typeface="Arial" panose="020B0604020202020204" pitchFamily="34" charset="0"/>
              </a:rPr>
              <a:t>knowest</a:t>
            </a:r>
            <a:r>
              <a:rPr lang="en-US" sz="3600" dirty="0">
                <a:latin typeface="Arial" panose="020B0604020202020204" pitchFamily="34" charset="0"/>
              </a:rPr>
              <a:t> thou, O wife, whether thou shalt save </a:t>
            </a:r>
            <a:r>
              <a:rPr lang="en-US" sz="3600" i="1" dirty="0">
                <a:latin typeface="Arial" panose="020B0604020202020204" pitchFamily="34" charset="0"/>
              </a:rPr>
              <a:t>thy </a:t>
            </a:r>
            <a:r>
              <a:rPr lang="en-US" sz="3600" dirty="0">
                <a:latin typeface="Arial" panose="020B0604020202020204" pitchFamily="34" charset="0"/>
              </a:rPr>
              <a:t>husband? or how </a:t>
            </a:r>
            <a:r>
              <a:rPr lang="en-US" sz="3600" dirty="0" err="1">
                <a:latin typeface="Arial" panose="020B0604020202020204" pitchFamily="34" charset="0"/>
              </a:rPr>
              <a:t>knowest</a:t>
            </a:r>
            <a:r>
              <a:rPr lang="en-US" sz="3600" dirty="0">
                <a:latin typeface="Arial" panose="020B0604020202020204" pitchFamily="34" charset="0"/>
              </a:rPr>
              <a:t> thou, O man, whether thou shalt save </a:t>
            </a:r>
            <a:r>
              <a:rPr lang="en-US" sz="3600" i="1" dirty="0">
                <a:latin typeface="Arial" panose="020B0604020202020204" pitchFamily="34" charset="0"/>
              </a:rPr>
              <a:t>thy </a:t>
            </a:r>
            <a:r>
              <a:rPr lang="en-US" sz="3600" dirty="0">
                <a:latin typeface="Arial" panose="020B0604020202020204" pitchFamily="34" charset="0"/>
              </a:rPr>
              <a:t>wife?  But as God hath distributed to every man, as the Lord hath called every one, so let him walk. And so ordain I in all churches.</a:t>
            </a:r>
            <a:r>
              <a:rPr lang="en-US" sz="3600" dirty="0"/>
              <a:t>”</a:t>
            </a:r>
            <a:endParaRPr lang="en-US" sz="3600" dirty="0">
              <a:latin typeface="Arial" panose="020B0604020202020204" pitchFamily="34" charset="0"/>
            </a:endParaRPr>
          </a:p>
        </p:txBody>
      </p:sp>
    </p:spTree>
    <p:extLst>
      <p:ext uri="{BB962C8B-B14F-4D97-AF65-F5344CB8AC3E}">
        <p14:creationId xmlns:p14="http://schemas.microsoft.com/office/powerpoint/2010/main" val="239256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sz="2400" dirty="0">
                <a:solidFill>
                  <a:prstClr val="white"/>
                </a:solidFill>
              </a:rPr>
              <a:t>Lit: </a:t>
            </a:r>
            <a:r>
              <a:rPr lang="en-US" sz="2400" dirty="0" err="1">
                <a:solidFill>
                  <a:prstClr val="white"/>
                </a:solidFill>
              </a:rPr>
              <a:t>Sosthenes</a:t>
            </a:r>
            <a:r>
              <a:rPr lang="en-US" sz="2400" dirty="0">
                <a:solidFill>
                  <a:prstClr val="white"/>
                </a:solidFill>
              </a:rPr>
              <a:t> the brother – a Jewish leader of the synagogue at Corinth – Acts 18:17</a:t>
            </a:r>
          </a:p>
          <a:p>
            <a:pPr lvl="0"/>
            <a:r>
              <a:rPr lang="en-US" sz="2400" dirty="0">
                <a:solidFill>
                  <a:prstClr val="white"/>
                </a:solidFill>
              </a:rPr>
              <a:t>The major focus of the first three chapters is </a:t>
            </a:r>
            <a:r>
              <a:rPr lang="en-US" sz="2400" dirty="0" err="1">
                <a:solidFill>
                  <a:prstClr val="white"/>
                </a:solidFill>
              </a:rPr>
              <a:t>Pauls</a:t>
            </a:r>
            <a:r>
              <a:rPr lang="en-US" sz="2400" dirty="0">
                <a:solidFill>
                  <a:prstClr val="white"/>
                </a:solidFill>
              </a:rPr>
              <a:t> attempt to establish a clear distinction between the wisdom of man (intellectual elite, mod </a:t>
            </a:r>
            <a:r>
              <a:rPr lang="en-US" sz="2400" dirty="0" err="1">
                <a:solidFill>
                  <a:prstClr val="white"/>
                </a:solidFill>
              </a:rPr>
              <a:t>Heb</a:t>
            </a:r>
            <a:r>
              <a:rPr lang="en-US" sz="2400" dirty="0">
                <a:solidFill>
                  <a:prstClr val="white"/>
                </a:solidFill>
              </a:rPr>
              <a:t> </a:t>
            </a:r>
            <a:r>
              <a:rPr lang="en-US" sz="2400" dirty="0" err="1">
                <a:solidFill>
                  <a:prstClr val="white"/>
                </a:solidFill>
              </a:rPr>
              <a:t>muvchar</a:t>
            </a:r>
            <a:r>
              <a:rPr lang="en-US" sz="2400" dirty="0">
                <a:solidFill>
                  <a:prstClr val="white"/>
                </a:solidFill>
              </a:rPr>
              <a:t> –</a:t>
            </a:r>
            <a:r>
              <a:rPr lang="en-US" sz="2400" dirty="0" err="1">
                <a:solidFill>
                  <a:prstClr val="white"/>
                </a:solidFill>
              </a:rPr>
              <a:t>bachar</a:t>
            </a:r>
            <a:r>
              <a:rPr lang="en-US" sz="2400" dirty="0">
                <a:solidFill>
                  <a:prstClr val="white"/>
                </a:solidFill>
              </a:rPr>
              <a:t> the chosen) and the wisdom of God, specially in the exile. This precedes all of the issues, especially the gifts of the Spirit, in this epistle. i.e. </a:t>
            </a:r>
            <a:r>
              <a:rPr lang="en-US" sz="2400" dirty="0" err="1">
                <a:solidFill>
                  <a:prstClr val="white"/>
                </a:solidFill>
              </a:rPr>
              <a:t>Pauls</a:t>
            </a:r>
            <a:r>
              <a:rPr lang="en-US" sz="2400" dirty="0">
                <a:solidFill>
                  <a:prstClr val="white"/>
                </a:solidFill>
              </a:rPr>
              <a:t> answer to the Gnostic religions  - we have been taught the wisdom of man and now it is time to return to the wisdom of our God. </a:t>
            </a:r>
          </a:p>
        </p:txBody>
      </p:sp>
    </p:spTree>
    <p:extLst>
      <p:ext uri="{BB962C8B-B14F-4D97-AF65-F5344CB8AC3E}">
        <p14:creationId xmlns:p14="http://schemas.microsoft.com/office/powerpoint/2010/main" val="16418476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7:18-20</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“Is any man called being circumcised? let him not become uncircumcised. Is any called in uncircumcision? let him not be circumcised. Circumcision is nothing, and uncircumcision is nothing, but the keeping of the commandments of God. Let every man abide in the same calling wherein he was called.”</a:t>
            </a:r>
            <a:endParaRPr lang="en-US" sz="3200" dirty="0"/>
          </a:p>
        </p:txBody>
      </p:sp>
    </p:spTree>
    <p:extLst>
      <p:ext uri="{BB962C8B-B14F-4D97-AF65-F5344CB8AC3E}">
        <p14:creationId xmlns:p14="http://schemas.microsoft.com/office/powerpoint/2010/main" val="36010299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7:21-24</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latin typeface="Arial" panose="020B0604020202020204" pitchFamily="34" charset="0"/>
              </a:rPr>
              <a:t> </a:t>
            </a:r>
            <a:r>
              <a:rPr lang="en-US" sz="3200" dirty="0">
                <a:latin typeface="Arial" panose="020B0604020202020204" pitchFamily="34" charset="0"/>
              </a:rPr>
              <a:t>“Art thou called </a:t>
            </a:r>
            <a:r>
              <a:rPr lang="en-US" sz="3200" i="1" dirty="0">
                <a:latin typeface="Arial" panose="020B0604020202020204" pitchFamily="34" charset="0"/>
              </a:rPr>
              <a:t>being </a:t>
            </a:r>
            <a:r>
              <a:rPr lang="en-US" sz="3200" dirty="0">
                <a:latin typeface="Arial" panose="020B0604020202020204" pitchFamily="34" charset="0"/>
              </a:rPr>
              <a:t>a servant? care not for it: but if thou </a:t>
            </a:r>
            <a:r>
              <a:rPr lang="en-US" sz="3200" dirty="0" err="1">
                <a:latin typeface="Arial" panose="020B0604020202020204" pitchFamily="34" charset="0"/>
              </a:rPr>
              <a:t>mayest</a:t>
            </a:r>
            <a:r>
              <a:rPr lang="en-US" sz="3200" dirty="0">
                <a:latin typeface="Arial" panose="020B0604020202020204" pitchFamily="34" charset="0"/>
              </a:rPr>
              <a:t> be made free, use </a:t>
            </a:r>
            <a:r>
              <a:rPr lang="en-US" sz="3200" i="1" dirty="0">
                <a:latin typeface="Arial" panose="020B0604020202020204" pitchFamily="34" charset="0"/>
              </a:rPr>
              <a:t>it </a:t>
            </a:r>
            <a:r>
              <a:rPr lang="en-US" sz="3200" dirty="0">
                <a:latin typeface="Arial" panose="020B0604020202020204" pitchFamily="34" charset="0"/>
              </a:rPr>
              <a:t>rather.  For he that is called in the Lord, </a:t>
            </a:r>
            <a:r>
              <a:rPr lang="en-US" sz="3200" i="1" dirty="0">
                <a:latin typeface="Arial" panose="020B0604020202020204" pitchFamily="34" charset="0"/>
              </a:rPr>
              <a:t>being </a:t>
            </a:r>
            <a:r>
              <a:rPr lang="en-US" sz="3200" dirty="0">
                <a:latin typeface="Arial" panose="020B0604020202020204" pitchFamily="34" charset="0"/>
              </a:rPr>
              <a:t>a servant, is the Lord's freeman: likewise also he that is called, </a:t>
            </a:r>
            <a:r>
              <a:rPr lang="en-US" sz="3200" i="1" dirty="0">
                <a:latin typeface="Arial" panose="020B0604020202020204" pitchFamily="34" charset="0"/>
              </a:rPr>
              <a:t>being </a:t>
            </a:r>
            <a:r>
              <a:rPr lang="en-US" sz="3200" dirty="0">
                <a:latin typeface="Arial" panose="020B0604020202020204" pitchFamily="34" charset="0"/>
              </a:rPr>
              <a:t>free, is Christ's servant. Ye are bought with a price; be not ye the servants of men.  Brethren, let every man, wherein he is called, therein abide with God. “</a:t>
            </a:r>
            <a:endParaRPr lang="en-US" sz="3200" dirty="0"/>
          </a:p>
        </p:txBody>
      </p:sp>
    </p:spTree>
    <p:extLst>
      <p:ext uri="{BB962C8B-B14F-4D97-AF65-F5344CB8AC3E}">
        <p14:creationId xmlns:p14="http://schemas.microsoft.com/office/powerpoint/2010/main" val="4570742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7:25-26</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“Now concerning virgins I have no commandment of the Lord: yet I give my judgment, as one that hath obtained mercy of the Lord to be faithful. I suppose therefore that this is good for the present distress, </a:t>
            </a:r>
            <a:r>
              <a:rPr lang="en-US" sz="3200" i="1" dirty="0">
                <a:latin typeface="Arial" panose="020B0604020202020204" pitchFamily="34" charset="0"/>
              </a:rPr>
              <a:t>I say</a:t>
            </a:r>
            <a:r>
              <a:rPr lang="en-US" sz="3200" dirty="0">
                <a:latin typeface="Arial" panose="020B0604020202020204" pitchFamily="34" charset="0"/>
              </a:rPr>
              <a:t>, that </a:t>
            </a:r>
            <a:r>
              <a:rPr lang="en-US" sz="3200" i="1" dirty="0">
                <a:latin typeface="Arial" panose="020B0604020202020204" pitchFamily="34" charset="0"/>
              </a:rPr>
              <a:t>it is </a:t>
            </a:r>
            <a:r>
              <a:rPr lang="en-US" sz="3200" dirty="0">
                <a:latin typeface="Arial" panose="020B0604020202020204" pitchFamily="34" charset="0"/>
              </a:rPr>
              <a:t>good for a man so to be.</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33660030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7:27-29</a:t>
            </a:r>
          </a:p>
        </p:txBody>
      </p:sp>
      <p:sp>
        <p:nvSpPr>
          <p:cNvPr id="3" name="Content Placeholder 2"/>
          <p:cNvSpPr>
            <a:spLocks noGrp="1"/>
          </p:cNvSpPr>
          <p:nvPr>
            <p:ph idx="1"/>
          </p:nvPr>
        </p:nvSpPr>
        <p:spPr/>
        <p:txBody>
          <a:bodyPr>
            <a:noAutofit/>
          </a:bodyPr>
          <a:lstStyle/>
          <a:p>
            <a:pPr marL="0" indent="0">
              <a:buNone/>
            </a:pPr>
            <a:r>
              <a:rPr lang="en-US" sz="3200" dirty="0">
                <a:latin typeface="Arial" panose="020B0604020202020204" pitchFamily="34" charset="0"/>
              </a:rPr>
              <a:t>“Art thou bound unto a wife? seek not to be loosed. Art thou loosed from a wife? seek not a wife.  But and if thou marry, thou hast not sinned; and if a virgin marry, she hath not sinned. Nevertheless such shall have trouble in the flesh: but I spare you.  But this I say, brethren, the time </a:t>
            </a:r>
            <a:r>
              <a:rPr lang="en-US" sz="3200" i="1" dirty="0">
                <a:latin typeface="Arial" panose="020B0604020202020204" pitchFamily="34" charset="0"/>
              </a:rPr>
              <a:t>is </a:t>
            </a:r>
            <a:r>
              <a:rPr lang="en-US" sz="3200" dirty="0">
                <a:latin typeface="Arial" panose="020B0604020202020204" pitchFamily="34" charset="0"/>
              </a:rPr>
              <a:t>short: it </a:t>
            </a:r>
            <a:r>
              <a:rPr lang="en-US" sz="3200" dirty="0" err="1">
                <a:latin typeface="Arial" panose="020B0604020202020204" pitchFamily="34" charset="0"/>
              </a:rPr>
              <a:t>remaineth</a:t>
            </a:r>
            <a:r>
              <a:rPr lang="en-US" sz="3200" dirty="0">
                <a:latin typeface="Arial" panose="020B0604020202020204" pitchFamily="34" charset="0"/>
              </a:rPr>
              <a:t>, that both they that have wives be as though they had none;</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16030409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7:30-31</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“And they that weep, as though they wept not; and they that rejoice, as though they rejoiced not; and they that buy, as though they possessed not.  And they that use this world, as not abusing </a:t>
            </a:r>
            <a:r>
              <a:rPr lang="en-US" sz="3200" i="1" dirty="0">
                <a:latin typeface="Arial" panose="020B0604020202020204" pitchFamily="34" charset="0"/>
              </a:rPr>
              <a:t>it</a:t>
            </a:r>
            <a:r>
              <a:rPr lang="en-US" sz="3200" dirty="0">
                <a:latin typeface="Arial" panose="020B0604020202020204" pitchFamily="34" charset="0"/>
              </a:rPr>
              <a:t>: for the fashion of this world </a:t>
            </a:r>
            <a:r>
              <a:rPr lang="en-US" sz="3200" dirty="0" err="1">
                <a:latin typeface="Arial" panose="020B0604020202020204" pitchFamily="34" charset="0"/>
              </a:rPr>
              <a:t>passeth</a:t>
            </a:r>
            <a:r>
              <a:rPr lang="en-US" sz="3200" dirty="0">
                <a:latin typeface="Arial" panose="020B0604020202020204" pitchFamily="34" charset="0"/>
              </a:rPr>
              <a:t> away.”</a:t>
            </a:r>
          </a:p>
        </p:txBody>
      </p:sp>
    </p:spTree>
    <p:extLst>
      <p:ext uri="{BB962C8B-B14F-4D97-AF65-F5344CB8AC3E}">
        <p14:creationId xmlns:p14="http://schemas.microsoft.com/office/powerpoint/2010/main" val="35106725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7:32-33</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“But I would have you without carefulness. He that is unmarried </a:t>
            </a:r>
            <a:r>
              <a:rPr lang="en-US" sz="3200" dirty="0" err="1">
                <a:latin typeface="Arial" panose="020B0604020202020204" pitchFamily="34" charset="0"/>
              </a:rPr>
              <a:t>careth</a:t>
            </a:r>
            <a:r>
              <a:rPr lang="en-US" sz="3200" dirty="0">
                <a:latin typeface="Arial" panose="020B0604020202020204" pitchFamily="34" charset="0"/>
              </a:rPr>
              <a:t> for the things that belong to the Lord, how he may please the Lord: But he that is married </a:t>
            </a:r>
            <a:r>
              <a:rPr lang="en-US" sz="3200" dirty="0" err="1">
                <a:latin typeface="Arial" panose="020B0604020202020204" pitchFamily="34" charset="0"/>
              </a:rPr>
              <a:t>careth</a:t>
            </a:r>
            <a:r>
              <a:rPr lang="en-US" sz="3200" dirty="0">
                <a:latin typeface="Arial" panose="020B0604020202020204" pitchFamily="34" charset="0"/>
              </a:rPr>
              <a:t> for the things that are of the world, how he may please </a:t>
            </a:r>
            <a:r>
              <a:rPr lang="en-US" sz="3200" i="1" dirty="0">
                <a:latin typeface="Arial" panose="020B0604020202020204" pitchFamily="34" charset="0"/>
              </a:rPr>
              <a:t>his </a:t>
            </a:r>
            <a:r>
              <a:rPr lang="en-US" sz="3200" dirty="0">
                <a:latin typeface="Arial" panose="020B0604020202020204" pitchFamily="34" charset="0"/>
              </a:rPr>
              <a:t>wife.”</a:t>
            </a:r>
            <a:endParaRPr lang="en-US" sz="3200" dirty="0"/>
          </a:p>
        </p:txBody>
      </p:sp>
    </p:spTree>
    <p:extLst>
      <p:ext uri="{BB962C8B-B14F-4D97-AF65-F5344CB8AC3E}">
        <p14:creationId xmlns:p14="http://schemas.microsoft.com/office/powerpoint/2010/main" val="29493623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7:34-35</a:t>
            </a:r>
          </a:p>
        </p:txBody>
      </p:sp>
      <p:sp>
        <p:nvSpPr>
          <p:cNvPr id="3" name="Content Placeholder 2"/>
          <p:cNvSpPr>
            <a:spLocks noGrp="1"/>
          </p:cNvSpPr>
          <p:nvPr>
            <p:ph idx="1"/>
          </p:nvPr>
        </p:nvSpPr>
        <p:spPr/>
        <p:txBody>
          <a:bodyPr>
            <a:normAutofit/>
          </a:bodyPr>
          <a:lstStyle/>
          <a:p>
            <a:pPr marL="0" indent="0">
              <a:buNone/>
            </a:pPr>
            <a:r>
              <a:rPr lang="en-US" sz="2800" dirty="0">
                <a:latin typeface="Arial" panose="020B0604020202020204" pitchFamily="34" charset="0"/>
              </a:rPr>
              <a:t>“There is difference </a:t>
            </a:r>
            <a:r>
              <a:rPr lang="en-US" sz="2800" i="1" dirty="0">
                <a:latin typeface="Arial" panose="020B0604020202020204" pitchFamily="34" charset="0"/>
              </a:rPr>
              <a:t>also </a:t>
            </a:r>
            <a:r>
              <a:rPr lang="en-US" sz="2800" dirty="0">
                <a:latin typeface="Arial" panose="020B0604020202020204" pitchFamily="34" charset="0"/>
              </a:rPr>
              <a:t>between a wife and a virgin. The unmarried woman </a:t>
            </a:r>
            <a:r>
              <a:rPr lang="en-US" sz="2800" dirty="0" err="1">
                <a:latin typeface="Arial" panose="020B0604020202020204" pitchFamily="34" charset="0"/>
              </a:rPr>
              <a:t>careth</a:t>
            </a:r>
            <a:r>
              <a:rPr lang="en-US" sz="2800" dirty="0">
                <a:latin typeface="Arial" panose="020B0604020202020204" pitchFamily="34" charset="0"/>
              </a:rPr>
              <a:t> for the things of the Lord, that she may be holy both in body and in spirit: but she that is married </a:t>
            </a:r>
            <a:r>
              <a:rPr lang="en-US" sz="2800" dirty="0" err="1">
                <a:latin typeface="Arial" panose="020B0604020202020204" pitchFamily="34" charset="0"/>
              </a:rPr>
              <a:t>careth</a:t>
            </a:r>
            <a:r>
              <a:rPr lang="en-US" sz="2800" dirty="0">
                <a:latin typeface="Arial" panose="020B0604020202020204" pitchFamily="34" charset="0"/>
              </a:rPr>
              <a:t> for the things of the world, how she may please </a:t>
            </a:r>
            <a:r>
              <a:rPr lang="en-US" sz="2800" i="1" dirty="0">
                <a:latin typeface="Arial" panose="020B0604020202020204" pitchFamily="34" charset="0"/>
              </a:rPr>
              <a:t>her </a:t>
            </a:r>
            <a:r>
              <a:rPr lang="en-US" sz="2800" dirty="0">
                <a:latin typeface="Arial" panose="020B0604020202020204" pitchFamily="34" charset="0"/>
              </a:rPr>
              <a:t>husband. And this I speak for your own profit; not that I may cast a snare upon you, but for that which is comely, and that ye may attend upon the Lord without distraction. “</a:t>
            </a:r>
            <a:endParaRPr lang="en-US" sz="2800" dirty="0"/>
          </a:p>
        </p:txBody>
      </p:sp>
    </p:spTree>
    <p:extLst>
      <p:ext uri="{BB962C8B-B14F-4D97-AF65-F5344CB8AC3E}">
        <p14:creationId xmlns:p14="http://schemas.microsoft.com/office/powerpoint/2010/main" val="1452528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7:36-37</a:t>
            </a:r>
          </a:p>
        </p:txBody>
      </p:sp>
      <p:sp>
        <p:nvSpPr>
          <p:cNvPr id="3" name="Content Placeholder 2"/>
          <p:cNvSpPr>
            <a:spLocks noGrp="1"/>
          </p:cNvSpPr>
          <p:nvPr>
            <p:ph idx="1"/>
          </p:nvPr>
        </p:nvSpPr>
        <p:spPr/>
        <p:txBody>
          <a:bodyPr>
            <a:noAutofit/>
          </a:bodyPr>
          <a:lstStyle/>
          <a:p>
            <a:pPr marL="0" indent="0">
              <a:buNone/>
            </a:pPr>
            <a:r>
              <a:rPr lang="en-US" sz="3200" dirty="0">
                <a:latin typeface="Arial" panose="020B0604020202020204" pitchFamily="34" charset="0"/>
              </a:rPr>
              <a:t>“But if any man think that he </a:t>
            </a:r>
            <a:r>
              <a:rPr lang="en-US" sz="3200" dirty="0" err="1">
                <a:latin typeface="Arial" panose="020B0604020202020204" pitchFamily="34" charset="0"/>
              </a:rPr>
              <a:t>behaveth</a:t>
            </a:r>
            <a:r>
              <a:rPr lang="en-US" sz="3200" dirty="0">
                <a:latin typeface="Arial" panose="020B0604020202020204" pitchFamily="34" charset="0"/>
              </a:rPr>
              <a:t> himself uncomely toward his virgin, if she pass the flower of </a:t>
            </a:r>
            <a:r>
              <a:rPr lang="en-US" sz="3200" i="1" dirty="0">
                <a:latin typeface="Arial" panose="020B0604020202020204" pitchFamily="34" charset="0"/>
              </a:rPr>
              <a:t>her </a:t>
            </a:r>
            <a:r>
              <a:rPr lang="en-US" sz="3200" dirty="0">
                <a:latin typeface="Arial" panose="020B0604020202020204" pitchFamily="34" charset="0"/>
              </a:rPr>
              <a:t>age, and need so require, let him do what he will, he </a:t>
            </a:r>
            <a:r>
              <a:rPr lang="en-US" sz="3200" dirty="0" err="1">
                <a:latin typeface="Arial" panose="020B0604020202020204" pitchFamily="34" charset="0"/>
              </a:rPr>
              <a:t>sinneth</a:t>
            </a:r>
            <a:r>
              <a:rPr lang="en-US" sz="3200" dirty="0">
                <a:latin typeface="Arial" panose="020B0604020202020204" pitchFamily="34" charset="0"/>
              </a:rPr>
              <a:t> not: let them marry.  Nevertheless he that </a:t>
            </a:r>
            <a:r>
              <a:rPr lang="en-US" sz="3200" dirty="0" err="1">
                <a:latin typeface="Arial" panose="020B0604020202020204" pitchFamily="34" charset="0"/>
              </a:rPr>
              <a:t>standeth</a:t>
            </a:r>
            <a:r>
              <a:rPr lang="en-US" sz="3200" dirty="0">
                <a:latin typeface="Arial" panose="020B0604020202020204" pitchFamily="34" charset="0"/>
              </a:rPr>
              <a:t> </a:t>
            </a:r>
            <a:r>
              <a:rPr lang="en-US" sz="3200" dirty="0" err="1">
                <a:latin typeface="Arial" panose="020B0604020202020204" pitchFamily="34" charset="0"/>
              </a:rPr>
              <a:t>stedfast</a:t>
            </a:r>
            <a:r>
              <a:rPr lang="en-US" sz="3200" dirty="0">
                <a:latin typeface="Arial" panose="020B0604020202020204" pitchFamily="34" charset="0"/>
              </a:rPr>
              <a:t> in his heart, having no necessity, but hath power over his own will, and hath so decreed in his heart that he will keep his virgin, doeth well.</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33834471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7:38-39</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200" dirty="0">
                <a:latin typeface="Arial" panose="020B0604020202020204" pitchFamily="34" charset="0"/>
              </a:rPr>
              <a:t>“So then he that giveth </a:t>
            </a:r>
            <a:r>
              <a:rPr lang="en-US" sz="3200" i="1" dirty="0">
                <a:latin typeface="Arial" panose="020B0604020202020204" pitchFamily="34" charset="0"/>
              </a:rPr>
              <a:t>her </a:t>
            </a:r>
            <a:r>
              <a:rPr lang="en-US" sz="3200" dirty="0">
                <a:latin typeface="Arial" panose="020B0604020202020204" pitchFamily="34" charset="0"/>
              </a:rPr>
              <a:t>in marriage doeth well; but he that giveth </a:t>
            </a:r>
            <a:r>
              <a:rPr lang="en-US" sz="3200" i="1" dirty="0">
                <a:latin typeface="Arial" panose="020B0604020202020204" pitchFamily="34" charset="0"/>
              </a:rPr>
              <a:t>her </a:t>
            </a:r>
            <a:r>
              <a:rPr lang="en-US" sz="3200" dirty="0">
                <a:latin typeface="Arial" panose="020B0604020202020204" pitchFamily="34" charset="0"/>
              </a:rPr>
              <a:t>not in marriage doeth better. The wife is bound by the law as long as her husband </a:t>
            </a:r>
            <a:r>
              <a:rPr lang="en-US" sz="3200" dirty="0" err="1">
                <a:latin typeface="Arial" panose="020B0604020202020204" pitchFamily="34" charset="0"/>
              </a:rPr>
              <a:t>liveth</a:t>
            </a:r>
            <a:r>
              <a:rPr lang="en-US" sz="3200" dirty="0">
                <a:latin typeface="Arial" panose="020B0604020202020204" pitchFamily="34" charset="0"/>
              </a:rPr>
              <a:t>; but if her husband be dead, she is at liberty to be married to whom she will; only in the Lord.</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39099816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7:40</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 “ But she is happier if she so abide, after my judgment: and I think also that I have the Spirit of God.”</a:t>
            </a:r>
            <a:endParaRPr lang="en-US" sz="3200" dirty="0"/>
          </a:p>
        </p:txBody>
      </p:sp>
    </p:spTree>
    <p:extLst>
      <p:ext uri="{BB962C8B-B14F-4D97-AF65-F5344CB8AC3E}">
        <p14:creationId xmlns:p14="http://schemas.microsoft.com/office/powerpoint/2010/main" val="912288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1:2</a:t>
            </a:r>
          </a:p>
        </p:txBody>
      </p:sp>
      <p:sp>
        <p:nvSpPr>
          <p:cNvPr id="3" name="Content Placeholder 2"/>
          <p:cNvSpPr>
            <a:spLocks noGrp="1"/>
          </p:cNvSpPr>
          <p:nvPr>
            <p:ph idx="1"/>
          </p:nvPr>
        </p:nvSpPr>
        <p:spPr/>
        <p:txBody>
          <a:bodyPr>
            <a:noAutofit/>
          </a:bodyPr>
          <a:lstStyle/>
          <a:p>
            <a:r>
              <a:rPr lang="en-US" sz="2400" dirty="0" err="1"/>
              <a:t>Ekkley</a:t>
            </a:r>
            <a:r>
              <a:rPr lang="en-US" sz="2400" b="1" u="sng" dirty="0" err="1"/>
              <a:t>si</a:t>
            </a:r>
            <a:r>
              <a:rPr lang="en-US" sz="2400" dirty="0" err="1"/>
              <a:t>a</a:t>
            </a:r>
            <a:r>
              <a:rPr lang="en-US" sz="2400" dirty="0"/>
              <a:t> – </a:t>
            </a:r>
            <a:r>
              <a:rPr lang="en-US" sz="2400" dirty="0" err="1"/>
              <a:t>prob</a:t>
            </a:r>
            <a:r>
              <a:rPr lang="en-US" sz="2400" dirty="0"/>
              <a:t> </a:t>
            </a:r>
            <a:r>
              <a:rPr lang="en-US" sz="2400" i="1" dirty="0" err="1"/>
              <a:t>qahal</a:t>
            </a:r>
            <a:r>
              <a:rPr lang="en-US" sz="2400" dirty="0"/>
              <a:t> and not </a:t>
            </a:r>
            <a:r>
              <a:rPr lang="en-US" sz="2400" i="1" dirty="0"/>
              <a:t>‘</a:t>
            </a:r>
            <a:r>
              <a:rPr lang="en-US" sz="2400" i="1" dirty="0" err="1"/>
              <a:t>edah</a:t>
            </a:r>
            <a:r>
              <a:rPr lang="en-US" sz="2400" i="1" dirty="0"/>
              <a:t> </a:t>
            </a:r>
            <a:r>
              <a:rPr lang="en-US" sz="2400" dirty="0"/>
              <a:t>(translates mostly synagogue)</a:t>
            </a:r>
          </a:p>
          <a:p>
            <a:r>
              <a:rPr lang="en-US" sz="2400" dirty="0"/>
              <a:t>Sanctified in Messiah </a:t>
            </a:r>
            <a:r>
              <a:rPr lang="en-US" sz="2400" dirty="0" err="1"/>
              <a:t>Yeshua</a:t>
            </a:r>
            <a:r>
              <a:rPr lang="en-US" sz="2400" dirty="0"/>
              <a:t>’ </a:t>
            </a:r>
            <a:r>
              <a:rPr lang="en-US" sz="2400" i="1" dirty="0"/>
              <a:t>– </a:t>
            </a:r>
            <a:r>
              <a:rPr lang="en-US" sz="2400" i="1" dirty="0" err="1"/>
              <a:t>hagi</a:t>
            </a:r>
            <a:r>
              <a:rPr lang="en-US" sz="2400" b="1" i="1" u="sng" dirty="0" err="1"/>
              <a:t>a</a:t>
            </a:r>
            <a:r>
              <a:rPr lang="en-US" sz="2400" i="1" dirty="0" err="1"/>
              <a:t>dzo</a:t>
            </a:r>
            <a:r>
              <a:rPr lang="en-US" sz="2400" i="1" dirty="0"/>
              <a:t> - </a:t>
            </a:r>
            <a:r>
              <a:rPr lang="en-US" sz="2400" i="1" dirty="0" err="1"/>
              <a:t>biq</a:t>
            </a:r>
            <a:r>
              <a:rPr lang="en-US" sz="2400" i="1" baseline="30000" dirty="0" err="1"/>
              <a:t>e</a:t>
            </a:r>
            <a:r>
              <a:rPr lang="en-US" sz="2400" i="1" dirty="0" err="1"/>
              <a:t>rovay</a:t>
            </a:r>
            <a:r>
              <a:rPr lang="en-US" sz="2400" i="1" dirty="0"/>
              <a:t>  ’</a:t>
            </a:r>
            <a:r>
              <a:rPr lang="en-US" sz="2400" i="1" dirty="0" err="1"/>
              <a:t>eq-qedesh</a:t>
            </a:r>
            <a:r>
              <a:rPr lang="en-US" sz="2400" i="1" dirty="0"/>
              <a:t> </a:t>
            </a:r>
            <a:r>
              <a:rPr lang="en-US" sz="2400" dirty="0"/>
              <a:t>- </a:t>
            </a:r>
            <a:r>
              <a:rPr lang="en-US" sz="2400" dirty="0" err="1"/>
              <a:t>Vay</a:t>
            </a:r>
            <a:r>
              <a:rPr lang="en-US" sz="2400" dirty="0"/>
              <a:t> 10:3, </a:t>
            </a:r>
            <a:r>
              <a:rPr lang="en-US" sz="2400" dirty="0" err="1"/>
              <a:t>Bmid</a:t>
            </a:r>
            <a:r>
              <a:rPr lang="en-US" sz="2400" dirty="0"/>
              <a:t> 20:13 – holy convocation </a:t>
            </a:r>
          </a:p>
          <a:p>
            <a:r>
              <a:rPr lang="en-US" sz="2400" dirty="0"/>
              <a:t>And so they are called saints ‘</a:t>
            </a:r>
            <a:r>
              <a:rPr lang="en-US" sz="2400" i="1" dirty="0" err="1"/>
              <a:t>agios</a:t>
            </a:r>
            <a:r>
              <a:rPr lang="en-US" sz="2400" i="1" dirty="0"/>
              <a:t> –</a:t>
            </a:r>
            <a:r>
              <a:rPr lang="en-US" sz="2400" dirty="0"/>
              <a:t> although Paul will address the carnality and idol worship in their midst he still speaks to the saints among them. </a:t>
            </a:r>
            <a:endParaRPr lang="en-US" sz="2400" i="1" dirty="0"/>
          </a:p>
          <a:p>
            <a:r>
              <a:rPr lang="en-US" sz="2400" dirty="0"/>
              <a:t>call upon the name </a:t>
            </a:r>
            <a:r>
              <a:rPr lang="en-US" sz="2400" i="1" dirty="0" err="1"/>
              <a:t>onomos</a:t>
            </a:r>
            <a:r>
              <a:rPr lang="en-US" sz="2400" dirty="0"/>
              <a:t> of our Master </a:t>
            </a:r>
            <a:r>
              <a:rPr lang="en-US" sz="2400" dirty="0" err="1"/>
              <a:t>Yeshua</a:t>
            </a:r>
            <a:r>
              <a:rPr lang="en-US" sz="2400" dirty="0"/>
              <a:t> the Messia</a:t>
            </a:r>
            <a:r>
              <a:rPr lang="en-US" sz="2400" i="1" dirty="0"/>
              <a:t>h – </a:t>
            </a:r>
            <a:r>
              <a:rPr lang="en-US" sz="2400" i="1" dirty="0" err="1"/>
              <a:t>shem</a:t>
            </a:r>
            <a:r>
              <a:rPr lang="en-US" sz="2400" i="1" dirty="0"/>
              <a:t> </a:t>
            </a:r>
            <a:r>
              <a:rPr lang="en-US" sz="2400" dirty="0"/>
              <a:t>or name points to the Master</a:t>
            </a:r>
          </a:p>
        </p:txBody>
      </p:sp>
    </p:spTree>
    <p:extLst>
      <p:ext uri="{BB962C8B-B14F-4D97-AF65-F5344CB8AC3E}">
        <p14:creationId xmlns:p14="http://schemas.microsoft.com/office/powerpoint/2010/main" val="20451843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8:1-2</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latin typeface="Arial" panose="020B0604020202020204" pitchFamily="34" charset="0"/>
              </a:rPr>
              <a:t> </a:t>
            </a:r>
            <a:r>
              <a:rPr lang="en-US" sz="3600" dirty="0">
                <a:latin typeface="Arial" panose="020B0604020202020204" pitchFamily="34" charset="0"/>
              </a:rPr>
              <a:t>“Now as touching things offered unto idols, we know (</a:t>
            </a:r>
            <a:r>
              <a:rPr lang="en-US" sz="3600" dirty="0" err="1">
                <a:latin typeface="Arial" panose="020B0604020202020204" pitchFamily="34" charset="0"/>
              </a:rPr>
              <a:t>eido</a:t>
            </a:r>
            <a:r>
              <a:rPr lang="en-US" sz="3600" dirty="0">
                <a:latin typeface="Arial" panose="020B0604020202020204" pitchFamily="34" charset="0"/>
              </a:rPr>
              <a:t>) that we all have knowledge (gnosis). Knowledge (gnosis) </a:t>
            </a:r>
            <a:r>
              <a:rPr lang="en-US" sz="3600" dirty="0" err="1">
                <a:latin typeface="Arial" panose="020B0604020202020204" pitchFamily="34" charset="0"/>
              </a:rPr>
              <a:t>puffeth</a:t>
            </a:r>
            <a:r>
              <a:rPr lang="en-US" sz="3600" dirty="0">
                <a:latin typeface="Arial" panose="020B0604020202020204" pitchFamily="34" charset="0"/>
              </a:rPr>
              <a:t> up, but charity </a:t>
            </a:r>
            <a:r>
              <a:rPr lang="en-US" sz="3600" dirty="0" err="1">
                <a:latin typeface="Arial" panose="020B0604020202020204" pitchFamily="34" charset="0"/>
              </a:rPr>
              <a:t>edifieth</a:t>
            </a:r>
            <a:r>
              <a:rPr lang="en-US" sz="3600" dirty="0">
                <a:latin typeface="Arial" panose="020B0604020202020204" pitchFamily="34" charset="0"/>
              </a:rPr>
              <a:t>. And if any man think that he </a:t>
            </a:r>
            <a:r>
              <a:rPr lang="en-US" sz="3600" dirty="0" err="1">
                <a:latin typeface="Arial" panose="020B0604020202020204" pitchFamily="34" charset="0"/>
              </a:rPr>
              <a:t>knoweth</a:t>
            </a:r>
            <a:r>
              <a:rPr lang="en-US" sz="3600" dirty="0">
                <a:latin typeface="Arial" panose="020B0604020202020204" pitchFamily="34" charset="0"/>
              </a:rPr>
              <a:t> (</a:t>
            </a:r>
            <a:r>
              <a:rPr lang="en-US" sz="3600" dirty="0" err="1">
                <a:latin typeface="Arial" panose="020B0604020202020204" pitchFamily="34" charset="0"/>
              </a:rPr>
              <a:t>eido</a:t>
            </a:r>
            <a:r>
              <a:rPr lang="en-US" sz="3600" dirty="0">
                <a:latin typeface="Arial" panose="020B0604020202020204" pitchFamily="34" charset="0"/>
              </a:rPr>
              <a:t>) any thing, he </a:t>
            </a:r>
            <a:r>
              <a:rPr lang="en-US" sz="3600" dirty="0" err="1">
                <a:latin typeface="Arial" panose="020B0604020202020204" pitchFamily="34" charset="0"/>
              </a:rPr>
              <a:t>knoweth</a:t>
            </a:r>
            <a:r>
              <a:rPr lang="en-US" sz="3600" dirty="0">
                <a:latin typeface="Arial" panose="020B0604020202020204" pitchFamily="34" charset="0"/>
              </a:rPr>
              <a:t> (gnosis) nothing yet as he ought to know (gnosis).”</a:t>
            </a:r>
          </a:p>
          <a:p>
            <a:pPr marL="0" indent="0">
              <a:buNone/>
            </a:pPr>
            <a:r>
              <a:rPr lang="en-US" sz="3600" dirty="0">
                <a:latin typeface="Arial" panose="020B0604020202020204" pitchFamily="34" charset="0"/>
              </a:rPr>
              <a:t>*the more I know, the more…</a:t>
            </a:r>
            <a:endParaRPr lang="en-US" sz="3600" dirty="0"/>
          </a:p>
        </p:txBody>
      </p:sp>
    </p:spTree>
    <p:extLst>
      <p:ext uri="{BB962C8B-B14F-4D97-AF65-F5344CB8AC3E}">
        <p14:creationId xmlns:p14="http://schemas.microsoft.com/office/powerpoint/2010/main" val="17818925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religious and secular intellectual elite</a:t>
            </a:r>
          </a:p>
        </p:txBody>
      </p:sp>
      <p:sp>
        <p:nvSpPr>
          <p:cNvPr id="3" name="Content Placeholder 2"/>
          <p:cNvSpPr>
            <a:spLocks noGrp="1"/>
          </p:cNvSpPr>
          <p:nvPr>
            <p:ph idx="1"/>
          </p:nvPr>
        </p:nvSpPr>
        <p:spPr/>
        <p:txBody>
          <a:bodyPr>
            <a:normAutofit fontScale="92500" lnSpcReduction="20000"/>
          </a:bodyPr>
          <a:lstStyle/>
          <a:p>
            <a:r>
              <a:rPr lang="en-US" dirty="0"/>
              <a:t>Zeus  was equated with the cosmic ‘reason’ of the Stoics </a:t>
            </a:r>
            <a:r>
              <a:rPr lang="en-US" dirty="0" err="1"/>
              <a:t>pg</a:t>
            </a:r>
            <a:r>
              <a:rPr lang="en-US" dirty="0"/>
              <a:t> 91</a:t>
            </a:r>
          </a:p>
          <a:p>
            <a:r>
              <a:rPr lang="en-US" dirty="0"/>
              <a:t>Philo was from this school of thought. Allegory is the invention of Gnosticism.  To take the concrete, allegorize it into ‘deep’ knowledge that only the spiritual minds have. This method was bequeathed as a model for the early church fathers – </a:t>
            </a:r>
            <a:r>
              <a:rPr lang="en-US" dirty="0" err="1"/>
              <a:t>pg</a:t>
            </a:r>
            <a:r>
              <a:rPr lang="en-US" dirty="0"/>
              <a:t> 92</a:t>
            </a:r>
          </a:p>
          <a:p>
            <a:r>
              <a:rPr lang="en-US" dirty="0"/>
              <a:t>From this the </a:t>
            </a:r>
            <a:r>
              <a:rPr lang="en-US" dirty="0" err="1"/>
              <a:t>gnostics</a:t>
            </a:r>
            <a:r>
              <a:rPr lang="en-US" dirty="0"/>
              <a:t> concluded that the serpent was the revealer of gnosis and God, who did not want their eyes to be opened becomes the cosmic oppressor. </a:t>
            </a:r>
          </a:p>
          <a:p>
            <a:r>
              <a:rPr lang="en-US" dirty="0"/>
              <a:t>The object was to obtain </a:t>
            </a:r>
            <a:r>
              <a:rPr lang="en-US" dirty="0" err="1"/>
              <a:t>pleroma</a:t>
            </a:r>
            <a:r>
              <a:rPr lang="en-US" dirty="0"/>
              <a:t>  (fullness) by the increase of knowledge. As opposed to the conforming ourselves to Him who has the fullness in Him. Col 1:19, 2:9, </a:t>
            </a:r>
            <a:r>
              <a:rPr lang="en-US" dirty="0" err="1"/>
              <a:t>Eph</a:t>
            </a:r>
            <a:r>
              <a:rPr lang="en-US" dirty="0"/>
              <a:t> 4:13, </a:t>
            </a:r>
            <a:r>
              <a:rPr lang="en-US" dirty="0" err="1"/>
              <a:t>Yocha</a:t>
            </a:r>
            <a:r>
              <a:rPr lang="en-US" dirty="0"/>
              <a:t> 1:16 </a:t>
            </a:r>
            <a:r>
              <a:rPr lang="en-US" dirty="0" err="1"/>
              <a:t>cp</a:t>
            </a:r>
            <a:r>
              <a:rPr lang="en-US" dirty="0"/>
              <a:t> Mt 5:17</a:t>
            </a:r>
          </a:p>
          <a:p>
            <a:r>
              <a:rPr lang="en-US" dirty="0"/>
              <a:t>The pure language is not turned back to these people. </a:t>
            </a:r>
          </a:p>
        </p:txBody>
      </p:sp>
    </p:spTree>
    <p:extLst>
      <p:ext uri="{BB962C8B-B14F-4D97-AF65-F5344CB8AC3E}">
        <p14:creationId xmlns:p14="http://schemas.microsoft.com/office/powerpoint/2010/main" val="25001459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8:3-4</a:t>
            </a:r>
          </a:p>
        </p:txBody>
      </p:sp>
      <p:sp>
        <p:nvSpPr>
          <p:cNvPr id="3" name="Content Placeholder 2"/>
          <p:cNvSpPr>
            <a:spLocks noGrp="1"/>
          </p:cNvSpPr>
          <p:nvPr>
            <p:ph idx="1"/>
          </p:nvPr>
        </p:nvSpPr>
        <p:spPr/>
        <p:txBody>
          <a:bodyPr>
            <a:normAutofit/>
          </a:bodyPr>
          <a:lstStyle/>
          <a:p>
            <a:pPr marL="0" indent="0">
              <a:buNone/>
            </a:pPr>
            <a:r>
              <a:rPr lang="en-US" sz="3600" dirty="0">
                <a:latin typeface="Arial" panose="020B0604020202020204" pitchFamily="34" charset="0"/>
              </a:rPr>
              <a:t>“But if any man love God, the same is known of him. As concerning therefore the eating of those things that are offered in sacrifice unto idols, we know that an idol </a:t>
            </a:r>
            <a:r>
              <a:rPr lang="en-US" sz="3600" i="1" dirty="0">
                <a:latin typeface="Arial" panose="020B0604020202020204" pitchFamily="34" charset="0"/>
              </a:rPr>
              <a:t>is </a:t>
            </a:r>
            <a:r>
              <a:rPr lang="en-US" sz="3600" dirty="0">
                <a:latin typeface="Arial" panose="020B0604020202020204" pitchFamily="34" charset="0"/>
              </a:rPr>
              <a:t>nothing in the world, and that </a:t>
            </a:r>
            <a:r>
              <a:rPr lang="en-US" sz="3600" i="1" dirty="0">
                <a:latin typeface="Arial" panose="020B0604020202020204" pitchFamily="34" charset="0"/>
              </a:rPr>
              <a:t>there is </a:t>
            </a:r>
            <a:r>
              <a:rPr lang="en-US" sz="3600" dirty="0">
                <a:latin typeface="Arial" panose="020B0604020202020204" pitchFamily="34" charset="0"/>
              </a:rPr>
              <a:t>none other God but one.”</a:t>
            </a:r>
            <a:endParaRPr lang="en-US" sz="3600" dirty="0"/>
          </a:p>
        </p:txBody>
      </p:sp>
    </p:spTree>
    <p:extLst>
      <p:ext uri="{BB962C8B-B14F-4D97-AF65-F5344CB8AC3E}">
        <p14:creationId xmlns:p14="http://schemas.microsoft.com/office/powerpoint/2010/main" val="117310689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8:5-6</a:t>
            </a:r>
          </a:p>
        </p:txBody>
      </p:sp>
      <p:sp>
        <p:nvSpPr>
          <p:cNvPr id="3" name="Content Placeholder 2"/>
          <p:cNvSpPr>
            <a:spLocks noGrp="1"/>
          </p:cNvSpPr>
          <p:nvPr>
            <p:ph idx="1"/>
          </p:nvPr>
        </p:nvSpPr>
        <p:spPr/>
        <p:txBody>
          <a:bodyPr>
            <a:noAutofit/>
          </a:bodyPr>
          <a:lstStyle/>
          <a:p>
            <a:pPr marL="0" indent="0">
              <a:buNone/>
            </a:pPr>
            <a:r>
              <a:rPr lang="en-US" sz="3600" dirty="0">
                <a:latin typeface="Arial" panose="020B0604020202020204" pitchFamily="34" charset="0"/>
              </a:rPr>
              <a:t>“For though there be that are called gods, whether in heaven or in earth, (as there be gods many, and lords many,) But to us </a:t>
            </a:r>
            <a:r>
              <a:rPr lang="en-US" sz="3600" i="1" dirty="0">
                <a:latin typeface="Arial" panose="020B0604020202020204" pitchFamily="34" charset="0"/>
              </a:rPr>
              <a:t>there is but </a:t>
            </a:r>
            <a:r>
              <a:rPr lang="en-US" sz="3600" dirty="0">
                <a:latin typeface="Arial" panose="020B0604020202020204" pitchFamily="34" charset="0"/>
              </a:rPr>
              <a:t>one God, the Father, of whom </a:t>
            </a:r>
            <a:r>
              <a:rPr lang="en-US" sz="3600" i="1" dirty="0">
                <a:latin typeface="Arial" panose="020B0604020202020204" pitchFamily="34" charset="0"/>
              </a:rPr>
              <a:t>are </a:t>
            </a:r>
            <a:r>
              <a:rPr lang="en-US" sz="3600" dirty="0">
                <a:latin typeface="Arial" panose="020B0604020202020204" pitchFamily="34" charset="0"/>
              </a:rPr>
              <a:t>all things, and we in him; and one Lord Jesus Christ, by whom </a:t>
            </a:r>
            <a:r>
              <a:rPr lang="en-US" sz="3600" i="1" dirty="0">
                <a:latin typeface="Arial" panose="020B0604020202020204" pitchFamily="34" charset="0"/>
              </a:rPr>
              <a:t>are </a:t>
            </a:r>
            <a:r>
              <a:rPr lang="en-US" sz="3600" dirty="0">
                <a:latin typeface="Arial" panose="020B0604020202020204" pitchFamily="34" charset="0"/>
              </a:rPr>
              <a:t>all things, and we by him.”</a:t>
            </a:r>
            <a:endParaRPr lang="en-US" sz="3600" dirty="0"/>
          </a:p>
        </p:txBody>
      </p:sp>
    </p:spTree>
    <p:extLst>
      <p:ext uri="{BB962C8B-B14F-4D97-AF65-F5344CB8AC3E}">
        <p14:creationId xmlns:p14="http://schemas.microsoft.com/office/powerpoint/2010/main" val="32703458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8:7-8</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“Howbeit </a:t>
            </a:r>
            <a:r>
              <a:rPr lang="en-US" sz="3200" i="1" dirty="0">
                <a:latin typeface="Arial" panose="020B0604020202020204" pitchFamily="34" charset="0"/>
              </a:rPr>
              <a:t>there is </a:t>
            </a:r>
            <a:r>
              <a:rPr lang="en-US" sz="3200" dirty="0">
                <a:latin typeface="Arial" panose="020B0604020202020204" pitchFamily="34" charset="0"/>
              </a:rPr>
              <a:t>not in every man that knowledge: for some with conscience of the idol unto this hour eat </a:t>
            </a:r>
            <a:r>
              <a:rPr lang="en-US" sz="3200" i="1" dirty="0">
                <a:latin typeface="Arial" panose="020B0604020202020204" pitchFamily="34" charset="0"/>
              </a:rPr>
              <a:t>it </a:t>
            </a:r>
            <a:r>
              <a:rPr lang="en-US" sz="3200" dirty="0">
                <a:latin typeface="Arial" panose="020B0604020202020204" pitchFamily="34" charset="0"/>
              </a:rPr>
              <a:t>as a thing offered unto an idol; and their conscience being weak is defiled. But meat </a:t>
            </a:r>
            <a:r>
              <a:rPr lang="en-US" sz="3200" dirty="0" err="1">
                <a:latin typeface="Arial" panose="020B0604020202020204" pitchFamily="34" charset="0"/>
              </a:rPr>
              <a:t>commendeth</a:t>
            </a:r>
            <a:r>
              <a:rPr lang="en-US" sz="3200" dirty="0">
                <a:latin typeface="Arial" panose="020B0604020202020204" pitchFamily="34" charset="0"/>
              </a:rPr>
              <a:t> us not to God: for neither, if we eat, are we the better; neither, if we eat not, are we the worse.”</a:t>
            </a:r>
            <a:endParaRPr lang="en-US" sz="3200" dirty="0"/>
          </a:p>
        </p:txBody>
      </p:sp>
    </p:spTree>
    <p:extLst>
      <p:ext uri="{BB962C8B-B14F-4D97-AF65-F5344CB8AC3E}">
        <p14:creationId xmlns:p14="http://schemas.microsoft.com/office/powerpoint/2010/main" val="164815081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8:9-10</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“But take heed lest by any means this liberty of yours become a </a:t>
            </a:r>
            <a:r>
              <a:rPr lang="en-US" sz="3200" dirty="0" err="1">
                <a:latin typeface="Arial" panose="020B0604020202020204" pitchFamily="34" charset="0"/>
              </a:rPr>
              <a:t>stumblingblock</a:t>
            </a:r>
            <a:r>
              <a:rPr lang="en-US" sz="3200" dirty="0">
                <a:latin typeface="Arial" panose="020B0604020202020204" pitchFamily="34" charset="0"/>
              </a:rPr>
              <a:t> to them that are weak.  For if any man see thee which hast knowledge sit at meat in the idol's temple, shall not the conscience of him which is weak be emboldened to eat those things which are offered to idols.”</a:t>
            </a:r>
          </a:p>
        </p:txBody>
      </p:sp>
    </p:spTree>
    <p:extLst>
      <p:ext uri="{BB962C8B-B14F-4D97-AF65-F5344CB8AC3E}">
        <p14:creationId xmlns:p14="http://schemas.microsoft.com/office/powerpoint/2010/main" val="3147486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8:11-12</a:t>
            </a:r>
          </a:p>
        </p:txBody>
      </p:sp>
      <p:sp>
        <p:nvSpPr>
          <p:cNvPr id="3" name="Content Placeholder 2"/>
          <p:cNvSpPr>
            <a:spLocks noGrp="1"/>
          </p:cNvSpPr>
          <p:nvPr>
            <p:ph idx="1"/>
          </p:nvPr>
        </p:nvSpPr>
        <p:spPr/>
        <p:txBody>
          <a:bodyPr>
            <a:normAutofit/>
          </a:bodyPr>
          <a:lstStyle/>
          <a:p>
            <a:pPr marL="0" indent="0">
              <a:buNone/>
            </a:pPr>
            <a:r>
              <a:rPr lang="en-US" sz="3600" dirty="0">
                <a:latin typeface="Arial" panose="020B0604020202020204" pitchFamily="34" charset="0"/>
              </a:rPr>
              <a:t>“And through thy knowledge shall the weak brother perish, for whom Christ died?  But when ye sin so against the brethren, and wound their weak conscience, ye sin against Christ.”</a:t>
            </a:r>
            <a:endParaRPr lang="en-US" sz="3600" dirty="0"/>
          </a:p>
        </p:txBody>
      </p:sp>
    </p:spTree>
    <p:extLst>
      <p:ext uri="{BB962C8B-B14F-4D97-AF65-F5344CB8AC3E}">
        <p14:creationId xmlns:p14="http://schemas.microsoft.com/office/powerpoint/2010/main" val="14412884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8:13</a:t>
            </a:r>
          </a:p>
        </p:txBody>
      </p:sp>
      <p:sp>
        <p:nvSpPr>
          <p:cNvPr id="3" name="Content Placeholder 2"/>
          <p:cNvSpPr>
            <a:spLocks noGrp="1"/>
          </p:cNvSpPr>
          <p:nvPr>
            <p:ph idx="1"/>
          </p:nvPr>
        </p:nvSpPr>
        <p:spPr/>
        <p:txBody>
          <a:bodyPr>
            <a:normAutofit/>
          </a:bodyPr>
          <a:lstStyle/>
          <a:p>
            <a:pPr marL="0" indent="0">
              <a:buNone/>
            </a:pPr>
            <a:r>
              <a:rPr lang="en-US" sz="3600" dirty="0">
                <a:latin typeface="Arial" panose="020B0604020202020204" pitchFamily="34" charset="0"/>
              </a:rPr>
              <a:t> “Wherefore, if meat make my brother to offend, I will eat no flesh while the world </a:t>
            </a:r>
            <a:r>
              <a:rPr lang="en-US" sz="3600" dirty="0" err="1">
                <a:latin typeface="Arial" panose="020B0604020202020204" pitchFamily="34" charset="0"/>
              </a:rPr>
              <a:t>standeth</a:t>
            </a:r>
            <a:r>
              <a:rPr lang="en-US" sz="3600" dirty="0">
                <a:latin typeface="Arial" panose="020B0604020202020204" pitchFamily="34" charset="0"/>
              </a:rPr>
              <a:t>, lest I make my brother to offend.</a:t>
            </a:r>
            <a:r>
              <a:rPr lang="en-US" sz="3600" dirty="0"/>
              <a:t>”</a:t>
            </a:r>
            <a:endParaRPr lang="en-US" sz="3600" dirty="0">
              <a:latin typeface="Arial" panose="020B0604020202020204" pitchFamily="34" charset="0"/>
            </a:endParaRPr>
          </a:p>
        </p:txBody>
      </p:sp>
    </p:spTree>
    <p:extLst>
      <p:ext uri="{BB962C8B-B14F-4D97-AF65-F5344CB8AC3E}">
        <p14:creationId xmlns:p14="http://schemas.microsoft.com/office/powerpoint/2010/main" val="296005708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9:1-2</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 </a:t>
            </a:r>
            <a:r>
              <a:rPr lang="en-US" sz="3600" dirty="0">
                <a:latin typeface="Arial" panose="020B0604020202020204" pitchFamily="34" charset="0"/>
              </a:rPr>
              <a:t>“Am I not an apostle? am I not free? have I not seen Jesus Christ our Lord? are not ye my work in the Lord?  If I be not an apostle unto others, yet doubtless I am to you: for the seal of mine apostleship are ye in the Lord.”</a:t>
            </a:r>
          </a:p>
        </p:txBody>
      </p:sp>
    </p:spTree>
    <p:extLst>
      <p:ext uri="{BB962C8B-B14F-4D97-AF65-F5344CB8AC3E}">
        <p14:creationId xmlns:p14="http://schemas.microsoft.com/office/powerpoint/2010/main" val="29662677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9:3-6</a:t>
            </a:r>
          </a:p>
        </p:txBody>
      </p:sp>
      <p:sp>
        <p:nvSpPr>
          <p:cNvPr id="3" name="Content Placeholder 2"/>
          <p:cNvSpPr>
            <a:spLocks noGrp="1"/>
          </p:cNvSpPr>
          <p:nvPr>
            <p:ph idx="1"/>
          </p:nvPr>
        </p:nvSpPr>
        <p:spPr/>
        <p:txBody>
          <a:bodyPr>
            <a:normAutofit fontScale="92500" lnSpcReduction="10000"/>
          </a:bodyPr>
          <a:lstStyle/>
          <a:p>
            <a:pPr marL="0" indent="0">
              <a:buNone/>
            </a:pPr>
            <a:r>
              <a:rPr lang="en-US" sz="3600" dirty="0">
                <a:latin typeface="Arial" panose="020B0604020202020204" pitchFamily="34" charset="0"/>
              </a:rPr>
              <a:t>“Mine answer to them that do examine (</a:t>
            </a:r>
            <a:r>
              <a:rPr lang="en-US" sz="3600" dirty="0" err="1">
                <a:latin typeface="Arial" panose="020B0604020202020204" pitchFamily="34" charset="0"/>
              </a:rPr>
              <a:t>anakrino</a:t>
            </a:r>
            <a:r>
              <a:rPr lang="en-US" sz="3600" dirty="0">
                <a:latin typeface="Arial" panose="020B0604020202020204" pitchFamily="34" charset="0"/>
              </a:rPr>
              <a:t>) me is this,  Have we not power to eat and to drink? Have we not power to lead about a sister, a wife, as well as other apostles, and </a:t>
            </a:r>
            <a:r>
              <a:rPr lang="en-US" sz="3600" i="1" dirty="0">
                <a:latin typeface="Arial" panose="020B0604020202020204" pitchFamily="34" charset="0"/>
              </a:rPr>
              <a:t>as </a:t>
            </a:r>
            <a:r>
              <a:rPr lang="en-US" sz="3600" dirty="0">
                <a:latin typeface="Arial" panose="020B0604020202020204" pitchFamily="34" charset="0"/>
              </a:rPr>
              <a:t>the brethren of the Lord, and Cephas? Or I only and Barnabas, have not we power to forbear working?</a:t>
            </a:r>
            <a:r>
              <a:rPr lang="en-US" sz="3600" dirty="0"/>
              <a:t>”</a:t>
            </a:r>
            <a:endParaRPr lang="en-US" sz="3600" dirty="0">
              <a:latin typeface="Arial" panose="020B0604020202020204" pitchFamily="34" charset="0"/>
            </a:endParaRPr>
          </a:p>
        </p:txBody>
      </p:sp>
    </p:spTree>
    <p:extLst>
      <p:ext uri="{BB962C8B-B14F-4D97-AF65-F5344CB8AC3E}">
        <p14:creationId xmlns:p14="http://schemas.microsoft.com/office/powerpoint/2010/main" val="1182368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1:3-4</a:t>
            </a:r>
          </a:p>
        </p:txBody>
      </p:sp>
      <p:sp>
        <p:nvSpPr>
          <p:cNvPr id="3" name="Content Placeholder 2"/>
          <p:cNvSpPr>
            <a:spLocks noGrp="1"/>
          </p:cNvSpPr>
          <p:nvPr>
            <p:ph idx="1"/>
          </p:nvPr>
        </p:nvSpPr>
        <p:spPr/>
        <p:txBody>
          <a:bodyPr>
            <a:noAutofit/>
          </a:bodyPr>
          <a:lstStyle/>
          <a:p>
            <a:r>
              <a:rPr lang="en-US" sz="2400" dirty="0"/>
              <a:t>Traditional salutation of Paul – one of his markers</a:t>
            </a:r>
          </a:p>
          <a:p>
            <a:r>
              <a:rPr lang="en-US" sz="2400" dirty="0"/>
              <a:t>Not speaking of two entities here but rather two ways of referring to the Creator. i.e. introducing my best friend and fiancée …. Or the President and Commander and Chief…. </a:t>
            </a:r>
            <a:r>
              <a:rPr lang="en-US" sz="2400" dirty="0" err="1"/>
              <a:t>i.e</a:t>
            </a:r>
            <a:r>
              <a:rPr lang="en-US" sz="2400" dirty="0"/>
              <a:t> this is common speech - </a:t>
            </a:r>
            <a:r>
              <a:rPr lang="en-US" sz="2400" dirty="0" err="1"/>
              <a:t>Yesha</a:t>
            </a:r>
            <a:r>
              <a:rPr lang="en-US" sz="2400" dirty="0"/>
              <a:t> 48:16-17, </a:t>
            </a:r>
            <a:r>
              <a:rPr lang="en-US" sz="2400" dirty="0" err="1"/>
              <a:t>Bere</a:t>
            </a:r>
            <a:r>
              <a:rPr lang="en-US" sz="2400" dirty="0"/>
              <a:t> 49:2</a:t>
            </a:r>
          </a:p>
          <a:p>
            <a:r>
              <a:rPr lang="en-US" sz="2400" dirty="0"/>
              <a:t>Would be </a:t>
            </a:r>
            <a:r>
              <a:rPr lang="en-US" sz="2400" dirty="0" err="1"/>
              <a:t>Adonay</a:t>
            </a:r>
            <a:r>
              <a:rPr lang="en-US" sz="2400" dirty="0"/>
              <a:t> not YHVH</a:t>
            </a:r>
          </a:p>
          <a:p>
            <a:r>
              <a:rPr lang="en-US" sz="2400" dirty="0"/>
              <a:t>In his salutation, in spite of all the problems Paul maintains a confident and positive position. </a:t>
            </a:r>
          </a:p>
          <a:p>
            <a:endParaRPr lang="en-US" sz="2400" dirty="0"/>
          </a:p>
        </p:txBody>
      </p:sp>
    </p:spTree>
    <p:extLst>
      <p:ext uri="{BB962C8B-B14F-4D97-AF65-F5344CB8AC3E}">
        <p14:creationId xmlns:p14="http://schemas.microsoft.com/office/powerpoint/2010/main" val="280479457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9:7</a:t>
            </a:r>
          </a:p>
        </p:txBody>
      </p:sp>
      <p:sp>
        <p:nvSpPr>
          <p:cNvPr id="3" name="Content Placeholder 2"/>
          <p:cNvSpPr>
            <a:spLocks noGrp="1"/>
          </p:cNvSpPr>
          <p:nvPr>
            <p:ph idx="1"/>
          </p:nvPr>
        </p:nvSpPr>
        <p:spPr/>
        <p:txBody>
          <a:bodyPr>
            <a:normAutofit/>
          </a:bodyPr>
          <a:lstStyle/>
          <a:p>
            <a:pPr marL="0" indent="0">
              <a:buNone/>
            </a:pPr>
            <a:r>
              <a:rPr lang="en-US" sz="3600" dirty="0">
                <a:latin typeface="Arial" panose="020B0604020202020204" pitchFamily="34" charset="0"/>
              </a:rPr>
              <a:t>“Who </a:t>
            </a:r>
            <a:r>
              <a:rPr lang="en-US" sz="3600" dirty="0" err="1">
                <a:latin typeface="Arial" panose="020B0604020202020204" pitchFamily="34" charset="0"/>
              </a:rPr>
              <a:t>goeth</a:t>
            </a:r>
            <a:r>
              <a:rPr lang="en-US" sz="3600" dirty="0">
                <a:latin typeface="Arial" panose="020B0604020202020204" pitchFamily="34" charset="0"/>
              </a:rPr>
              <a:t> a warfare any time at his own charges? who </a:t>
            </a:r>
            <a:r>
              <a:rPr lang="en-US" sz="3600" dirty="0" err="1">
                <a:latin typeface="Arial" panose="020B0604020202020204" pitchFamily="34" charset="0"/>
              </a:rPr>
              <a:t>planteth</a:t>
            </a:r>
            <a:r>
              <a:rPr lang="en-US" sz="3600" dirty="0">
                <a:latin typeface="Arial" panose="020B0604020202020204" pitchFamily="34" charset="0"/>
              </a:rPr>
              <a:t> a vineyard, and </a:t>
            </a:r>
            <a:r>
              <a:rPr lang="en-US" sz="3600" dirty="0" err="1">
                <a:latin typeface="Arial" panose="020B0604020202020204" pitchFamily="34" charset="0"/>
              </a:rPr>
              <a:t>eateth</a:t>
            </a:r>
            <a:r>
              <a:rPr lang="en-US" sz="3600" dirty="0">
                <a:latin typeface="Arial" panose="020B0604020202020204" pitchFamily="34" charset="0"/>
              </a:rPr>
              <a:t> not of the fruit thereof? or who </a:t>
            </a:r>
            <a:r>
              <a:rPr lang="en-US" sz="3600" dirty="0" err="1">
                <a:latin typeface="Arial" panose="020B0604020202020204" pitchFamily="34" charset="0"/>
              </a:rPr>
              <a:t>feedeth</a:t>
            </a:r>
            <a:r>
              <a:rPr lang="en-US" sz="3600" dirty="0">
                <a:latin typeface="Arial" panose="020B0604020202020204" pitchFamily="34" charset="0"/>
              </a:rPr>
              <a:t> a flock, and </a:t>
            </a:r>
            <a:r>
              <a:rPr lang="en-US" sz="3600" dirty="0" err="1">
                <a:latin typeface="Arial" panose="020B0604020202020204" pitchFamily="34" charset="0"/>
              </a:rPr>
              <a:t>eateth</a:t>
            </a:r>
            <a:r>
              <a:rPr lang="en-US" sz="3600" dirty="0">
                <a:latin typeface="Arial" panose="020B0604020202020204" pitchFamily="34" charset="0"/>
              </a:rPr>
              <a:t> not of the milk of the flock?”</a:t>
            </a:r>
            <a:endParaRPr lang="en-US" sz="3600" dirty="0"/>
          </a:p>
        </p:txBody>
      </p:sp>
    </p:spTree>
    <p:extLst>
      <p:ext uri="{BB962C8B-B14F-4D97-AF65-F5344CB8AC3E}">
        <p14:creationId xmlns:p14="http://schemas.microsoft.com/office/powerpoint/2010/main" val="42734136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9:8-10</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latin typeface="Arial" panose="020B0604020202020204" pitchFamily="34" charset="0"/>
              </a:rPr>
              <a:t> </a:t>
            </a:r>
            <a:r>
              <a:rPr lang="en-US" sz="3200" dirty="0">
                <a:latin typeface="Arial" panose="020B0604020202020204" pitchFamily="34" charset="0"/>
              </a:rPr>
              <a:t>“Say I these things as a man? or </a:t>
            </a:r>
            <a:r>
              <a:rPr lang="en-US" sz="3200" dirty="0" err="1">
                <a:latin typeface="Arial" panose="020B0604020202020204" pitchFamily="34" charset="0"/>
              </a:rPr>
              <a:t>saith</a:t>
            </a:r>
            <a:r>
              <a:rPr lang="en-US" sz="3200" dirty="0">
                <a:latin typeface="Arial" panose="020B0604020202020204" pitchFamily="34" charset="0"/>
              </a:rPr>
              <a:t> not the law the same also? For it is written in the law of Moses, Thou shalt not muzzle the mouth of the ox that </a:t>
            </a:r>
            <a:r>
              <a:rPr lang="en-US" sz="3200" dirty="0" err="1">
                <a:latin typeface="Arial" panose="020B0604020202020204" pitchFamily="34" charset="0"/>
              </a:rPr>
              <a:t>treadeth</a:t>
            </a:r>
            <a:r>
              <a:rPr lang="en-US" sz="3200" dirty="0">
                <a:latin typeface="Arial" panose="020B0604020202020204" pitchFamily="34" charset="0"/>
              </a:rPr>
              <a:t> out the corn. Doth God take care for oxen? Or </a:t>
            </a:r>
            <a:r>
              <a:rPr lang="en-US" sz="3200" dirty="0" err="1">
                <a:latin typeface="Arial" panose="020B0604020202020204" pitchFamily="34" charset="0"/>
              </a:rPr>
              <a:t>saith</a:t>
            </a:r>
            <a:r>
              <a:rPr lang="en-US" sz="3200" dirty="0">
                <a:latin typeface="Arial" panose="020B0604020202020204" pitchFamily="34" charset="0"/>
              </a:rPr>
              <a:t> he </a:t>
            </a:r>
            <a:r>
              <a:rPr lang="en-US" sz="3200" i="1" dirty="0">
                <a:latin typeface="Arial" panose="020B0604020202020204" pitchFamily="34" charset="0"/>
              </a:rPr>
              <a:t>it </a:t>
            </a:r>
            <a:r>
              <a:rPr lang="en-US" sz="3200" dirty="0">
                <a:latin typeface="Arial" panose="020B0604020202020204" pitchFamily="34" charset="0"/>
              </a:rPr>
              <a:t>altogether for our sakes? For our sakes, no doubt, </a:t>
            </a:r>
            <a:r>
              <a:rPr lang="en-US" sz="3200" i="1" dirty="0">
                <a:latin typeface="Arial" panose="020B0604020202020204" pitchFamily="34" charset="0"/>
              </a:rPr>
              <a:t>this </a:t>
            </a:r>
            <a:r>
              <a:rPr lang="en-US" sz="3200" dirty="0">
                <a:latin typeface="Arial" panose="020B0604020202020204" pitchFamily="34" charset="0"/>
              </a:rPr>
              <a:t>is written: that he that </a:t>
            </a:r>
            <a:r>
              <a:rPr lang="en-US" sz="3200" dirty="0" err="1">
                <a:latin typeface="Arial" panose="020B0604020202020204" pitchFamily="34" charset="0"/>
              </a:rPr>
              <a:t>ploweth</a:t>
            </a:r>
            <a:r>
              <a:rPr lang="en-US" sz="3200" dirty="0">
                <a:latin typeface="Arial" panose="020B0604020202020204" pitchFamily="34" charset="0"/>
              </a:rPr>
              <a:t> should plow in hope; and that he that </a:t>
            </a:r>
            <a:r>
              <a:rPr lang="en-US" sz="3200" dirty="0" err="1">
                <a:latin typeface="Arial" panose="020B0604020202020204" pitchFamily="34" charset="0"/>
              </a:rPr>
              <a:t>thresheth</a:t>
            </a:r>
            <a:r>
              <a:rPr lang="en-US" sz="3200" dirty="0">
                <a:latin typeface="Arial" panose="020B0604020202020204" pitchFamily="34" charset="0"/>
              </a:rPr>
              <a:t> in hope should be partaker of his hope.”</a:t>
            </a:r>
          </a:p>
        </p:txBody>
      </p:sp>
    </p:spTree>
    <p:extLst>
      <p:ext uri="{BB962C8B-B14F-4D97-AF65-F5344CB8AC3E}">
        <p14:creationId xmlns:p14="http://schemas.microsoft.com/office/powerpoint/2010/main" val="227517267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9:11-12</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“If we have sown unto you spiritual things, </a:t>
            </a:r>
            <a:r>
              <a:rPr lang="en-US" sz="3200" i="1" dirty="0">
                <a:latin typeface="Arial" panose="020B0604020202020204" pitchFamily="34" charset="0"/>
              </a:rPr>
              <a:t>is it </a:t>
            </a:r>
            <a:r>
              <a:rPr lang="en-US" sz="3200" dirty="0">
                <a:latin typeface="Arial" panose="020B0604020202020204" pitchFamily="34" charset="0"/>
              </a:rPr>
              <a:t>a great thing if we shall reap your carnal things?  If others be partakers of </a:t>
            </a:r>
            <a:r>
              <a:rPr lang="en-US" sz="3200" i="1" dirty="0">
                <a:latin typeface="Arial" panose="020B0604020202020204" pitchFamily="34" charset="0"/>
              </a:rPr>
              <a:t>this </a:t>
            </a:r>
            <a:r>
              <a:rPr lang="en-US" sz="3200" dirty="0">
                <a:latin typeface="Arial" panose="020B0604020202020204" pitchFamily="34" charset="0"/>
              </a:rPr>
              <a:t>power over you, </a:t>
            </a:r>
            <a:r>
              <a:rPr lang="en-US" sz="3200" i="1" dirty="0">
                <a:latin typeface="Arial" panose="020B0604020202020204" pitchFamily="34" charset="0"/>
              </a:rPr>
              <a:t>are </a:t>
            </a:r>
            <a:r>
              <a:rPr lang="en-US" sz="3200" dirty="0">
                <a:latin typeface="Arial" panose="020B0604020202020204" pitchFamily="34" charset="0"/>
              </a:rPr>
              <a:t>not we rather? Nevertheless we have not used this power; but suffer all things, lest we should hinder the gospel of Christ.</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9139117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9:13-14</a:t>
            </a:r>
          </a:p>
        </p:txBody>
      </p:sp>
      <p:sp>
        <p:nvSpPr>
          <p:cNvPr id="3" name="Content Placeholder 2"/>
          <p:cNvSpPr>
            <a:spLocks noGrp="1"/>
          </p:cNvSpPr>
          <p:nvPr>
            <p:ph idx="1"/>
          </p:nvPr>
        </p:nvSpPr>
        <p:spPr/>
        <p:txBody>
          <a:bodyPr>
            <a:noAutofit/>
          </a:bodyPr>
          <a:lstStyle/>
          <a:p>
            <a:pPr marL="0" indent="0">
              <a:buNone/>
            </a:pPr>
            <a:r>
              <a:rPr lang="en-US" sz="3600" dirty="0">
                <a:latin typeface="Arial" panose="020B0604020202020204" pitchFamily="34" charset="0"/>
              </a:rPr>
              <a:t>“Do ye not know that they which minister about holy things live </a:t>
            </a:r>
            <a:r>
              <a:rPr lang="en-US" sz="3600" i="1" dirty="0">
                <a:latin typeface="Arial" panose="020B0604020202020204" pitchFamily="34" charset="0"/>
              </a:rPr>
              <a:t>of the things </a:t>
            </a:r>
            <a:r>
              <a:rPr lang="en-US" sz="3600" dirty="0">
                <a:latin typeface="Arial" panose="020B0604020202020204" pitchFamily="34" charset="0"/>
              </a:rPr>
              <a:t>of the temple? and they which wait at the altar are partakers with the altar? Even so hath the Lord ordained that they which preach the gospel should live of the gospel.”</a:t>
            </a:r>
            <a:endParaRPr lang="en-US" sz="3600" dirty="0"/>
          </a:p>
        </p:txBody>
      </p:sp>
    </p:spTree>
    <p:extLst>
      <p:ext uri="{BB962C8B-B14F-4D97-AF65-F5344CB8AC3E}">
        <p14:creationId xmlns:p14="http://schemas.microsoft.com/office/powerpoint/2010/main" val="42945341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9:15-16</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“But I have used none of these things: neither have I written these things, that it should be so done unto me: for </a:t>
            </a:r>
            <a:r>
              <a:rPr lang="en-US" sz="3200" i="1" dirty="0">
                <a:latin typeface="Arial" panose="020B0604020202020204" pitchFamily="34" charset="0"/>
              </a:rPr>
              <a:t>it were </a:t>
            </a:r>
            <a:r>
              <a:rPr lang="en-US" sz="3200" dirty="0">
                <a:latin typeface="Arial" panose="020B0604020202020204" pitchFamily="34" charset="0"/>
              </a:rPr>
              <a:t>better for me to die, than that any man should make my glorying void. For though I preach the gospel, I have nothing to glory of: for necessity is laid upon me; yea, woe is unto me, if I preach not the gospel!”</a:t>
            </a:r>
            <a:endParaRPr lang="en-US" sz="3200" dirty="0"/>
          </a:p>
        </p:txBody>
      </p:sp>
    </p:spTree>
    <p:extLst>
      <p:ext uri="{BB962C8B-B14F-4D97-AF65-F5344CB8AC3E}">
        <p14:creationId xmlns:p14="http://schemas.microsoft.com/office/powerpoint/2010/main" val="18208448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9:17-18</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“For if I do this thing willingly, I have a reward: but if against my will, a dispensation </a:t>
            </a:r>
            <a:r>
              <a:rPr lang="en-US" sz="3200" i="1" dirty="0">
                <a:latin typeface="Arial" panose="020B0604020202020204" pitchFamily="34" charset="0"/>
              </a:rPr>
              <a:t>of the gospel </a:t>
            </a:r>
            <a:r>
              <a:rPr lang="en-US" sz="3200" dirty="0">
                <a:latin typeface="Arial" panose="020B0604020202020204" pitchFamily="34" charset="0"/>
              </a:rPr>
              <a:t>is committed unto me. What is my reward then? </a:t>
            </a:r>
            <a:r>
              <a:rPr lang="en-US" sz="3200" i="1" dirty="0">
                <a:latin typeface="Arial" panose="020B0604020202020204" pitchFamily="34" charset="0"/>
              </a:rPr>
              <a:t>Verily </a:t>
            </a:r>
            <a:r>
              <a:rPr lang="en-US" sz="3200" dirty="0">
                <a:latin typeface="Arial" panose="020B0604020202020204" pitchFamily="34" charset="0"/>
              </a:rPr>
              <a:t>that, when I preach the gospel, I may make the gospel of Christ without charge, that I abuse not my power in the gospel.”</a:t>
            </a:r>
            <a:endParaRPr lang="en-US" sz="3200" dirty="0"/>
          </a:p>
        </p:txBody>
      </p:sp>
    </p:spTree>
    <p:extLst>
      <p:ext uri="{BB962C8B-B14F-4D97-AF65-F5344CB8AC3E}">
        <p14:creationId xmlns:p14="http://schemas.microsoft.com/office/powerpoint/2010/main" val="25346849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9:19-20</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“For though I be free from all </a:t>
            </a:r>
            <a:r>
              <a:rPr lang="en-US" sz="3200" i="1" dirty="0">
                <a:latin typeface="Arial" panose="020B0604020202020204" pitchFamily="34" charset="0"/>
              </a:rPr>
              <a:t>men</a:t>
            </a:r>
            <a:r>
              <a:rPr lang="en-US" sz="3200" dirty="0">
                <a:latin typeface="Arial" panose="020B0604020202020204" pitchFamily="34" charset="0"/>
              </a:rPr>
              <a:t>, yet have I made myself servant unto all, that I might gain the more. And unto the Jews I became as a Jew, that I might gain the Jews; to them that are under the law, as under the law, that I might gain them that are under the law;</a:t>
            </a:r>
            <a:r>
              <a:rPr lang="en-US" sz="3200" dirty="0"/>
              <a:t>”</a:t>
            </a:r>
            <a:endParaRPr lang="en-US" sz="3200" dirty="0">
              <a:latin typeface="Arial" panose="020B0604020202020204" pitchFamily="34" charset="0"/>
            </a:endParaRPr>
          </a:p>
        </p:txBody>
      </p:sp>
    </p:spTree>
    <p:extLst>
      <p:ext uri="{BB962C8B-B14F-4D97-AF65-F5344CB8AC3E}">
        <p14:creationId xmlns:p14="http://schemas.microsoft.com/office/powerpoint/2010/main" val="25653382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9:21-22</a:t>
            </a:r>
          </a:p>
        </p:txBody>
      </p:sp>
      <p:sp>
        <p:nvSpPr>
          <p:cNvPr id="3" name="Content Placeholder 2"/>
          <p:cNvSpPr>
            <a:spLocks noGrp="1"/>
          </p:cNvSpPr>
          <p:nvPr>
            <p:ph idx="1"/>
          </p:nvPr>
        </p:nvSpPr>
        <p:spPr/>
        <p:txBody>
          <a:bodyPr>
            <a:normAutofit/>
          </a:bodyPr>
          <a:lstStyle/>
          <a:p>
            <a:pPr marL="0" indent="0">
              <a:buNone/>
            </a:pPr>
            <a:r>
              <a:rPr lang="en-US" sz="3200" dirty="0">
                <a:latin typeface="Arial" panose="020B0604020202020204" pitchFamily="34" charset="0"/>
              </a:rPr>
              <a:t>“To them that are without law, as without law, (being not without law to God, but under the law to Christ,) that I might gain them that are without law. To the weak became I as weak, that I might gain the weak: I am made all things to all </a:t>
            </a:r>
            <a:r>
              <a:rPr lang="en-US" sz="3200" i="1" dirty="0">
                <a:latin typeface="Arial" panose="020B0604020202020204" pitchFamily="34" charset="0"/>
              </a:rPr>
              <a:t>men</a:t>
            </a:r>
            <a:r>
              <a:rPr lang="en-US" sz="3200" dirty="0">
                <a:latin typeface="Arial" panose="020B0604020202020204" pitchFamily="34" charset="0"/>
              </a:rPr>
              <a:t>, that I might by all means save some.”</a:t>
            </a:r>
          </a:p>
        </p:txBody>
      </p:sp>
    </p:spTree>
    <p:extLst>
      <p:ext uri="{BB962C8B-B14F-4D97-AF65-F5344CB8AC3E}">
        <p14:creationId xmlns:p14="http://schemas.microsoft.com/office/powerpoint/2010/main" val="15856976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9:23-24</a:t>
            </a:r>
          </a:p>
        </p:txBody>
      </p:sp>
      <p:sp>
        <p:nvSpPr>
          <p:cNvPr id="3" name="Content Placeholder 2"/>
          <p:cNvSpPr>
            <a:spLocks noGrp="1"/>
          </p:cNvSpPr>
          <p:nvPr>
            <p:ph idx="1"/>
          </p:nvPr>
        </p:nvSpPr>
        <p:spPr/>
        <p:txBody>
          <a:bodyPr/>
          <a:lstStyle/>
          <a:p>
            <a:pPr marL="0" indent="0">
              <a:buNone/>
            </a:pPr>
            <a:r>
              <a:rPr lang="en-US" dirty="0">
                <a:latin typeface="Arial" panose="020B0604020202020204" pitchFamily="34" charset="0"/>
              </a:rPr>
              <a:t>“</a:t>
            </a:r>
            <a:r>
              <a:rPr lang="en-US" sz="3600" dirty="0">
                <a:latin typeface="Arial" panose="020B0604020202020204" pitchFamily="34" charset="0"/>
              </a:rPr>
              <a:t>And this I do for the gospel's sake, that I might be partaker thereof with </a:t>
            </a:r>
            <a:r>
              <a:rPr lang="en-US" sz="3600" i="1" dirty="0">
                <a:latin typeface="Arial" panose="020B0604020202020204" pitchFamily="34" charset="0"/>
              </a:rPr>
              <a:t>you</a:t>
            </a:r>
            <a:r>
              <a:rPr lang="en-US" sz="3600" dirty="0">
                <a:latin typeface="Arial" panose="020B0604020202020204" pitchFamily="34" charset="0"/>
              </a:rPr>
              <a:t>. Know ye not that they which run in a race run all, but one </a:t>
            </a:r>
            <a:r>
              <a:rPr lang="en-US" sz="3600" dirty="0" err="1">
                <a:latin typeface="Arial" panose="020B0604020202020204" pitchFamily="34" charset="0"/>
              </a:rPr>
              <a:t>receiveth</a:t>
            </a:r>
            <a:r>
              <a:rPr lang="en-US" sz="3600" dirty="0">
                <a:latin typeface="Arial" panose="020B0604020202020204" pitchFamily="34" charset="0"/>
              </a:rPr>
              <a:t> the prize? So run, that ye may obtain.</a:t>
            </a:r>
            <a:r>
              <a:rPr lang="en-US" sz="3600" dirty="0"/>
              <a:t>”</a:t>
            </a:r>
            <a:endParaRPr lang="en-US" sz="3600" dirty="0">
              <a:latin typeface="Arial" panose="020B0604020202020204" pitchFamily="34" charset="0"/>
            </a:endParaRPr>
          </a:p>
        </p:txBody>
      </p:sp>
    </p:spTree>
    <p:extLst>
      <p:ext uri="{BB962C8B-B14F-4D97-AF65-F5344CB8AC3E}">
        <p14:creationId xmlns:p14="http://schemas.microsoft.com/office/powerpoint/2010/main" val="12050972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9:25-27</a:t>
            </a:r>
          </a:p>
        </p:txBody>
      </p:sp>
      <p:sp>
        <p:nvSpPr>
          <p:cNvPr id="3" name="Content Placeholder 2"/>
          <p:cNvSpPr>
            <a:spLocks noGrp="1"/>
          </p:cNvSpPr>
          <p:nvPr>
            <p:ph idx="1"/>
          </p:nvPr>
        </p:nvSpPr>
        <p:spPr/>
        <p:txBody>
          <a:bodyPr>
            <a:normAutofit/>
          </a:bodyPr>
          <a:lstStyle/>
          <a:p>
            <a:pPr marL="0" indent="0">
              <a:buNone/>
            </a:pPr>
            <a:r>
              <a:rPr lang="en-US" sz="2800" dirty="0">
                <a:latin typeface="Arial" panose="020B0604020202020204" pitchFamily="34" charset="0"/>
              </a:rPr>
              <a:t>“And every man that </a:t>
            </a:r>
            <a:r>
              <a:rPr lang="en-US" sz="2800" dirty="0" err="1">
                <a:latin typeface="Arial" panose="020B0604020202020204" pitchFamily="34" charset="0"/>
              </a:rPr>
              <a:t>striveth</a:t>
            </a:r>
            <a:r>
              <a:rPr lang="en-US" sz="2800" dirty="0">
                <a:latin typeface="Arial" panose="020B0604020202020204" pitchFamily="34" charset="0"/>
              </a:rPr>
              <a:t> for the mastery is temperate in all things. Now they </a:t>
            </a:r>
            <a:r>
              <a:rPr lang="en-US" sz="2800" i="1" dirty="0">
                <a:latin typeface="Arial" panose="020B0604020202020204" pitchFamily="34" charset="0"/>
              </a:rPr>
              <a:t>do it </a:t>
            </a:r>
            <a:r>
              <a:rPr lang="en-US" sz="2800" dirty="0">
                <a:latin typeface="Arial" panose="020B0604020202020204" pitchFamily="34" charset="0"/>
              </a:rPr>
              <a:t>to obtain a corruptible crown; but we an incorruptible. I therefore so run, not as uncertainly; so fight I, not as one that </a:t>
            </a:r>
            <a:r>
              <a:rPr lang="en-US" sz="2800" dirty="0" err="1">
                <a:latin typeface="Arial" panose="020B0604020202020204" pitchFamily="34" charset="0"/>
              </a:rPr>
              <a:t>beateth</a:t>
            </a:r>
            <a:r>
              <a:rPr lang="en-US" sz="2800" dirty="0">
                <a:latin typeface="Arial" panose="020B0604020202020204" pitchFamily="34" charset="0"/>
              </a:rPr>
              <a:t> the </a:t>
            </a:r>
            <a:r>
              <a:rPr lang="en-US" sz="2800">
                <a:latin typeface="Arial" panose="020B0604020202020204" pitchFamily="34" charset="0"/>
              </a:rPr>
              <a:t>air: But </a:t>
            </a:r>
            <a:r>
              <a:rPr lang="en-US" sz="2800" dirty="0">
                <a:latin typeface="Arial" panose="020B0604020202020204" pitchFamily="34" charset="0"/>
              </a:rPr>
              <a:t>I keep under my body, and bring </a:t>
            </a:r>
            <a:r>
              <a:rPr lang="en-US" sz="2800" i="1" dirty="0">
                <a:latin typeface="Arial" panose="020B0604020202020204" pitchFamily="34" charset="0"/>
              </a:rPr>
              <a:t>it </a:t>
            </a:r>
            <a:r>
              <a:rPr lang="en-US" sz="2800" dirty="0">
                <a:latin typeface="Arial" panose="020B0604020202020204" pitchFamily="34" charset="0"/>
              </a:rPr>
              <a:t>into subjection: lest that by any means, when I have preached to others, I myself should be a castaway.</a:t>
            </a:r>
            <a:r>
              <a:rPr lang="en-US" sz="2800" dirty="0"/>
              <a:t>”</a:t>
            </a:r>
            <a:endParaRPr lang="en-US" sz="2800" dirty="0">
              <a:latin typeface="Arial" panose="020B0604020202020204" pitchFamily="34" charset="0"/>
            </a:endParaRPr>
          </a:p>
        </p:txBody>
      </p:sp>
    </p:spTree>
    <p:extLst>
      <p:ext uri="{BB962C8B-B14F-4D97-AF65-F5344CB8AC3E}">
        <p14:creationId xmlns:p14="http://schemas.microsoft.com/office/powerpoint/2010/main" val="1867076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13122</TotalTime>
  <Words>16924</Words>
  <Application>Microsoft Office PowerPoint</Application>
  <PresentationFormat>Widescreen</PresentationFormat>
  <Paragraphs>570</Paragraphs>
  <Slides>100</Slides>
  <Notes>83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100</vt:i4>
      </vt:variant>
    </vt:vector>
  </HeadingPairs>
  <TitlesOfParts>
    <vt:vector size="110" baseType="lpstr">
      <vt:lpstr>Arial</vt:lpstr>
      <vt:lpstr>Bookman Old Style</vt:lpstr>
      <vt:lpstr>Bwgrkn</vt:lpstr>
      <vt:lpstr>Calibri</vt:lpstr>
      <vt:lpstr>Gadugi</vt:lpstr>
      <vt:lpstr>MV Boli</vt:lpstr>
      <vt:lpstr>Rockwell</vt:lpstr>
      <vt:lpstr>Times New Roman</vt:lpstr>
      <vt:lpstr>Wingdings</vt:lpstr>
      <vt:lpstr>Damask</vt:lpstr>
      <vt:lpstr> To the saints in Corinth Paul’s first letter to the corinthians</vt:lpstr>
      <vt:lpstr>Intro – Why Corinth? KEHILLAH IN cORINTH</vt:lpstr>
      <vt:lpstr>PowerPoint Presentation</vt:lpstr>
      <vt:lpstr>PowerPoint Presentation</vt:lpstr>
      <vt:lpstr>Why Corinth?</vt:lpstr>
      <vt:lpstr>1 Corinthians 1:1</vt:lpstr>
      <vt:lpstr>PowerPoint Presentation</vt:lpstr>
      <vt:lpstr>1 Corinthians 1:2</vt:lpstr>
      <vt:lpstr>1 Corinthians 1:3-4</vt:lpstr>
      <vt:lpstr>1 Corinthians 1:5-7</vt:lpstr>
      <vt:lpstr>PowerPoint Presentation</vt:lpstr>
      <vt:lpstr>PowerPoint Presentation</vt:lpstr>
      <vt:lpstr>1 Corinthians 1:8-9</vt:lpstr>
      <vt:lpstr>1 Corinthians 1:9-10</vt:lpstr>
      <vt:lpstr>PowerPoint Presentation</vt:lpstr>
      <vt:lpstr>PowerPoint Presentation</vt:lpstr>
      <vt:lpstr>1 Corinthians 1:11-12</vt:lpstr>
      <vt:lpstr>1 Corinthians 1:13-17</vt:lpstr>
      <vt:lpstr>PowerPoint Presentation</vt:lpstr>
      <vt:lpstr>1 Corinthians 1:18-22</vt:lpstr>
      <vt:lpstr>PowerPoint Presentation</vt:lpstr>
      <vt:lpstr>1 Corinthians 1:23-25</vt:lpstr>
      <vt:lpstr>1 Corinthians 1:26-31</vt:lpstr>
      <vt:lpstr>1 Corinthians 2:1-4</vt:lpstr>
      <vt:lpstr>PowerPoint Presentation</vt:lpstr>
      <vt:lpstr>1 Corinthians 2:5-8</vt:lpstr>
      <vt:lpstr>PowerPoint Presentation</vt:lpstr>
      <vt:lpstr>1 Corinthians 2:9-12</vt:lpstr>
      <vt:lpstr>PowerPoint Presentation</vt:lpstr>
      <vt:lpstr>1 Corinthians 2:13-16</vt:lpstr>
      <vt:lpstr>PowerPoint Presentation</vt:lpstr>
      <vt:lpstr>1 Corinthians 3:1-4</vt:lpstr>
      <vt:lpstr>1 Corinthians 3:5-8</vt:lpstr>
      <vt:lpstr>1 Corinthians 3:9-11</vt:lpstr>
      <vt:lpstr>1 Corinthians 3:12-13</vt:lpstr>
      <vt:lpstr>1 Corinthians 3:14-15</vt:lpstr>
      <vt:lpstr>1 Corinthians 3:16-17</vt:lpstr>
      <vt:lpstr>1 Corinthians 3:18-20</vt:lpstr>
      <vt:lpstr>1 Corinthians 3:21-23</vt:lpstr>
      <vt:lpstr>1 Corinthians 4:1-4</vt:lpstr>
      <vt:lpstr>1 Corinthians 4:5-6</vt:lpstr>
      <vt:lpstr>1 Corinthians 4:7-8</vt:lpstr>
      <vt:lpstr>1 Corinthians 4:9-10</vt:lpstr>
      <vt:lpstr>1 Corinthians 4:11-13</vt:lpstr>
      <vt:lpstr>1 Corinthians 4:14-16</vt:lpstr>
      <vt:lpstr>1 Corinthians 4:17-18</vt:lpstr>
      <vt:lpstr>1 Corinthians 4:19-21</vt:lpstr>
      <vt:lpstr>1 Corinthians 5:1-2</vt:lpstr>
      <vt:lpstr>1 Corinthians 5:3-4</vt:lpstr>
      <vt:lpstr>1 Corinthians 5:5-6</vt:lpstr>
      <vt:lpstr>1 Corinthians 5:7-8</vt:lpstr>
      <vt:lpstr>1 Corinthians 5:9-10</vt:lpstr>
      <vt:lpstr>1 Corinthians 5:11-13</vt:lpstr>
      <vt:lpstr>1 Corinthians 6:1-2</vt:lpstr>
      <vt:lpstr>1Corinthians 6:3-5</vt:lpstr>
      <vt:lpstr>1 Corinthians 6:6-8</vt:lpstr>
      <vt:lpstr>1 Corinthians 6:9-10</vt:lpstr>
      <vt:lpstr>1 Corinthians 6:11-12</vt:lpstr>
      <vt:lpstr>1 Corinthians 6:13-14</vt:lpstr>
      <vt:lpstr>1 Corinthians 6:15-17</vt:lpstr>
      <vt:lpstr>1 Corinthians 6:18-20</vt:lpstr>
      <vt:lpstr>1 Corinthians 7:1-2 </vt:lpstr>
      <vt:lpstr>1 Corinthians 7:3-4</vt:lpstr>
      <vt:lpstr>1 Corinthians 7:5-6</vt:lpstr>
      <vt:lpstr>1 Corinthians 7:7-9</vt:lpstr>
      <vt:lpstr>1 Corinthians 7:10-11</vt:lpstr>
      <vt:lpstr>1 Corinthians 7:12-13</vt:lpstr>
      <vt:lpstr>1 Corinthians 7:14-15</vt:lpstr>
      <vt:lpstr>1 Corinthians 7:16-17</vt:lpstr>
      <vt:lpstr>1 Corinthians 7:18-20</vt:lpstr>
      <vt:lpstr>1 Corinthians 7:21-24</vt:lpstr>
      <vt:lpstr>1 Corinthians 7:25-26</vt:lpstr>
      <vt:lpstr>1 Corinthians 7:27-29</vt:lpstr>
      <vt:lpstr>1 Corinthians 7:30-31</vt:lpstr>
      <vt:lpstr>1 Corinthians 7:32-33</vt:lpstr>
      <vt:lpstr>1 Corinthians 7:34-35</vt:lpstr>
      <vt:lpstr>1 Corinthians 7:36-37</vt:lpstr>
      <vt:lpstr>1 Corinthians 7:38-39</vt:lpstr>
      <vt:lpstr>1 Corinthians 7:40</vt:lpstr>
      <vt:lpstr>1 Corinthians 8:1-2</vt:lpstr>
      <vt:lpstr>The religious and secular intellectual elite</vt:lpstr>
      <vt:lpstr>1 Corinthians 8:3-4</vt:lpstr>
      <vt:lpstr>1 CORINTHIANS 8:5-6</vt:lpstr>
      <vt:lpstr>1 CORINTHIANS 8:7-8</vt:lpstr>
      <vt:lpstr>1 Corinthians 8:9-10</vt:lpstr>
      <vt:lpstr>1 Corinthians 8:11-12</vt:lpstr>
      <vt:lpstr>1 Corinthians 8:13</vt:lpstr>
      <vt:lpstr>1 Corinthians 9:1-2</vt:lpstr>
      <vt:lpstr>1 Corinthians 9:3-6</vt:lpstr>
      <vt:lpstr>1 Corinthians 9:7</vt:lpstr>
      <vt:lpstr>1 Corinthians 9:8-10</vt:lpstr>
      <vt:lpstr>1 Corinthians 9:11-12</vt:lpstr>
      <vt:lpstr>1 Corinthians 9:13-14</vt:lpstr>
      <vt:lpstr>1 Corinthians 9:15-16</vt:lpstr>
      <vt:lpstr>1 Corinthians 9:17-18</vt:lpstr>
      <vt:lpstr>1 Corinthians 9:19-20</vt:lpstr>
      <vt:lpstr>1 Corinthians 9:21-22</vt:lpstr>
      <vt:lpstr>1 Corinthians 9:23-24</vt:lpstr>
      <vt:lpstr>1 Corinthians 9:25-27</vt:lpstr>
      <vt:lpstr>List of reasons why paul was a false apostle in this letter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of 1 Corinthians</dc:title>
  <dc:creator>Brad Scott</dc:creator>
  <cp:lastModifiedBy>Brad</cp:lastModifiedBy>
  <cp:revision>594</cp:revision>
  <dcterms:created xsi:type="dcterms:W3CDTF">2014-12-22T23:26:13Z</dcterms:created>
  <dcterms:modified xsi:type="dcterms:W3CDTF">2018-09-10T02:41:09Z</dcterms:modified>
</cp:coreProperties>
</file>